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2"/>
  </p:notesMasterIdLst>
  <p:sldIdLst>
    <p:sldId id="341" r:id="rId2"/>
    <p:sldId id="261" r:id="rId3"/>
    <p:sldId id="262" r:id="rId4"/>
    <p:sldId id="258" r:id="rId5"/>
    <p:sldId id="259" r:id="rId6"/>
    <p:sldId id="263" r:id="rId7"/>
    <p:sldId id="264" r:id="rId8"/>
    <p:sldId id="266" r:id="rId9"/>
    <p:sldId id="267" r:id="rId10"/>
    <p:sldId id="304" r:id="rId11"/>
    <p:sldId id="305" r:id="rId12"/>
    <p:sldId id="306" r:id="rId13"/>
    <p:sldId id="307" r:id="rId14"/>
    <p:sldId id="308" r:id="rId15"/>
    <p:sldId id="309" r:id="rId16"/>
    <p:sldId id="310" r:id="rId17"/>
    <p:sldId id="311" r:id="rId18"/>
    <p:sldId id="312" r:id="rId19"/>
    <p:sldId id="313" r:id="rId20"/>
    <p:sldId id="314" r:id="rId21"/>
    <p:sldId id="315" r:id="rId22"/>
    <p:sldId id="316" r:id="rId23"/>
    <p:sldId id="317" r:id="rId24"/>
    <p:sldId id="318" r:id="rId25"/>
    <p:sldId id="301" r:id="rId26"/>
    <p:sldId id="268" r:id="rId27"/>
    <p:sldId id="269" r:id="rId28"/>
    <p:sldId id="270" r:id="rId29"/>
    <p:sldId id="271" r:id="rId30"/>
    <p:sldId id="272" r:id="rId31"/>
    <p:sldId id="273" r:id="rId32"/>
    <p:sldId id="274" r:id="rId33"/>
    <p:sldId id="275" r:id="rId34"/>
    <p:sldId id="276" r:id="rId35"/>
    <p:sldId id="277" r:id="rId36"/>
    <p:sldId id="278" r:id="rId37"/>
    <p:sldId id="279" r:id="rId38"/>
    <p:sldId id="280" r:id="rId39"/>
    <p:sldId id="281" r:id="rId40"/>
    <p:sldId id="282" r:id="rId41"/>
    <p:sldId id="283" r:id="rId42"/>
    <p:sldId id="284" r:id="rId43"/>
    <p:sldId id="285" r:id="rId44"/>
    <p:sldId id="319" r:id="rId45"/>
    <p:sldId id="320" r:id="rId46"/>
    <p:sldId id="321" r:id="rId47"/>
    <p:sldId id="322" r:id="rId48"/>
    <p:sldId id="323" r:id="rId49"/>
    <p:sldId id="324" r:id="rId50"/>
    <p:sldId id="325" r:id="rId51"/>
    <p:sldId id="326" r:id="rId52"/>
    <p:sldId id="327" r:id="rId53"/>
    <p:sldId id="328" r:id="rId54"/>
    <p:sldId id="329" r:id="rId55"/>
    <p:sldId id="330" r:id="rId56"/>
    <p:sldId id="331" r:id="rId57"/>
    <p:sldId id="332" r:id="rId58"/>
    <p:sldId id="333" r:id="rId59"/>
    <p:sldId id="334" r:id="rId60"/>
    <p:sldId id="335" r:id="rId61"/>
    <p:sldId id="336" r:id="rId62"/>
    <p:sldId id="337" r:id="rId63"/>
    <p:sldId id="338" r:id="rId64"/>
    <p:sldId id="339" r:id="rId65"/>
    <p:sldId id="340" r:id="rId66"/>
    <p:sldId id="303" r:id="rId67"/>
    <p:sldId id="287" r:id="rId68"/>
    <p:sldId id="288" r:id="rId69"/>
    <p:sldId id="289" r:id="rId70"/>
    <p:sldId id="290" r:id="rId71"/>
    <p:sldId id="291" r:id="rId72"/>
    <p:sldId id="292" r:id="rId73"/>
    <p:sldId id="293" r:id="rId74"/>
    <p:sldId id="294" r:id="rId75"/>
    <p:sldId id="295" r:id="rId76"/>
    <p:sldId id="296" r:id="rId77"/>
    <p:sldId id="297" r:id="rId78"/>
    <p:sldId id="299" r:id="rId79"/>
    <p:sldId id="298" r:id="rId80"/>
    <p:sldId id="300" r:id="rId8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621" autoAdjust="0"/>
    <p:restoredTop sz="94638" autoAdjust="0"/>
  </p:normalViewPr>
  <p:slideViewPr>
    <p:cSldViewPr snapToGrid="0" snapToObjects="1">
      <p:cViewPr varScale="1">
        <p:scale>
          <a:sx n="26" d="100"/>
          <a:sy n="26" d="100"/>
        </p:scale>
        <p:origin x="-36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4528"/>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notesMaster" Target="notesMasters/notesMaster1.xml"/><Relationship Id="rId83" Type="http://schemas.openxmlformats.org/officeDocument/2006/relationships/printerSettings" Target="printerSettings/printerSettings1.bin"/><Relationship Id="rId84" Type="http://schemas.openxmlformats.org/officeDocument/2006/relationships/presProps" Target="presProps.xml"/><Relationship Id="rId85" Type="http://schemas.openxmlformats.org/officeDocument/2006/relationships/viewProps" Target="viewProps.xml"/><Relationship Id="rId86" Type="http://schemas.openxmlformats.org/officeDocument/2006/relationships/theme" Target="theme/theme1.xml"/><Relationship Id="rId8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386458-0539-4918-B920-D924362713A9}" type="doc">
      <dgm:prSet loTypeId="urn:microsoft.com/office/officeart/2005/8/layout/radial6" loCatId="cycle" qsTypeId="urn:microsoft.com/office/officeart/2005/8/quickstyle/3d1" qsCatId="3D" csTypeId="urn:microsoft.com/office/officeart/2005/8/colors/colorful3" csCatId="colorful" phldr="1"/>
      <dgm:spPr/>
      <dgm:t>
        <a:bodyPr/>
        <a:lstStyle/>
        <a:p>
          <a:endParaRPr lang="en-US"/>
        </a:p>
      </dgm:t>
    </dgm:pt>
    <dgm:pt modelId="{D9DC000D-9198-4E5D-AE62-D9D57B65EE9A}">
      <dgm:prSet phldrT="[Text]"/>
      <dgm:spPr/>
      <dgm:t>
        <a:bodyPr/>
        <a:lstStyle/>
        <a:p>
          <a:r>
            <a:rPr lang="en-US" dirty="0" smtClean="0"/>
            <a:t>Goals: Clear Learning Outcomes</a:t>
          </a:r>
          <a:endParaRPr lang="en-US" dirty="0"/>
        </a:p>
      </dgm:t>
    </dgm:pt>
    <dgm:pt modelId="{54C3384C-A297-48B7-B6C2-448CAC82A8A4}" type="parTrans" cxnId="{3659BA6D-1A6E-43F1-805F-6E0BB3BE1437}">
      <dgm:prSet/>
      <dgm:spPr/>
      <dgm:t>
        <a:bodyPr/>
        <a:lstStyle/>
        <a:p>
          <a:endParaRPr lang="en-US"/>
        </a:p>
      </dgm:t>
    </dgm:pt>
    <dgm:pt modelId="{B55FE83D-0262-470E-9A82-86B3839C574B}" type="sibTrans" cxnId="{3659BA6D-1A6E-43F1-805F-6E0BB3BE1437}">
      <dgm:prSet/>
      <dgm:spPr/>
      <dgm:t>
        <a:bodyPr/>
        <a:lstStyle/>
        <a:p>
          <a:endParaRPr lang="en-US"/>
        </a:p>
      </dgm:t>
    </dgm:pt>
    <dgm:pt modelId="{A4FF4DFD-391A-4B66-903D-FA7F74049962}">
      <dgm:prSet phldrT="[Text]"/>
      <dgm:spPr/>
      <dgm:t>
        <a:bodyPr/>
        <a:lstStyle/>
        <a:p>
          <a:r>
            <a:rPr lang="en-US" dirty="0" smtClean="0"/>
            <a:t>Instruction: Students Engaged</a:t>
          </a:r>
          <a:endParaRPr lang="en-US" dirty="0"/>
        </a:p>
      </dgm:t>
    </dgm:pt>
    <dgm:pt modelId="{06E8B8C1-ED42-4D36-8889-4948CC8F1590}" type="parTrans" cxnId="{2B788C24-7297-4326-AD85-81EA76573EFD}">
      <dgm:prSet/>
      <dgm:spPr/>
      <dgm:t>
        <a:bodyPr/>
        <a:lstStyle/>
        <a:p>
          <a:endParaRPr lang="en-US"/>
        </a:p>
      </dgm:t>
    </dgm:pt>
    <dgm:pt modelId="{A8B14743-CE13-49F2-9F23-0E2F5C4B4980}" type="sibTrans" cxnId="{2B788C24-7297-4326-AD85-81EA76573EFD}">
      <dgm:prSet/>
      <dgm:spPr/>
      <dgm:t>
        <a:bodyPr/>
        <a:lstStyle/>
        <a:p>
          <a:endParaRPr lang="en-US"/>
        </a:p>
      </dgm:t>
    </dgm:pt>
    <dgm:pt modelId="{A32BE0D2-74D1-4DB6-ABF5-486B2804BE65}">
      <dgm:prSet phldrT="[Text]"/>
      <dgm:spPr/>
      <dgm:t>
        <a:bodyPr/>
        <a:lstStyle/>
        <a:p>
          <a:r>
            <a:rPr lang="en-US" dirty="0" smtClean="0"/>
            <a:t>Measuring: Taking Their Temperature</a:t>
          </a:r>
          <a:endParaRPr lang="en-US" dirty="0"/>
        </a:p>
      </dgm:t>
    </dgm:pt>
    <dgm:pt modelId="{0E034889-0B2A-4735-BE40-17B905E48A33}" type="parTrans" cxnId="{F153198C-0D0A-4B25-9C1E-ACBADB7C436E}">
      <dgm:prSet/>
      <dgm:spPr/>
      <dgm:t>
        <a:bodyPr/>
        <a:lstStyle/>
        <a:p>
          <a:endParaRPr lang="en-US"/>
        </a:p>
      </dgm:t>
    </dgm:pt>
    <dgm:pt modelId="{7FC01670-83DB-40B4-A8B5-427DF407ED65}" type="sibTrans" cxnId="{F153198C-0D0A-4B25-9C1E-ACBADB7C436E}">
      <dgm:prSet/>
      <dgm:spPr/>
      <dgm:t>
        <a:bodyPr/>
        <a:lstStyle/>
        <a:p>
          <a:endParaRPr lang="en-US"/>
        </a:p>
      </dgm:t>
    </dgm:pt>
    <dgm:pt modelId="{6E253F27-683F-4267-B6AD-02738979A61F}">
      <dgm:prSet phldrT="[Text]"/>
      <dgm:spPr/>
      <dgm:t>
        <a:bodyPr/>
        <a:lstStyle/>
        <a:p>
          <a:r>
            <a:rPr lang="en-US" dirty="0" smtClean="0"/>
            <a:t>Feedback: Teacher Plans Accordingly</a:t>
          </a:r>
          <a:endParaRPr lang="en-US" dirty="0"/>
        </a:p>
      </dgm:t>
    </dgm:pt>
    <dgm:pt modelId="{14FF10B6-89E8-4534-98C2-FE4BA6C6E2AF}" type="parTrans" cxnId="{28C689BA-9FD5-4FB9-9D99-64685EBB70D7}">
      <dgm:prSet/>
      <dgm:spPr/>
      <dgm:t>
        <a:bodyPr/>
        <a:lstStyle/>
        <a:p>
          <a:endParaRPr lang="en-US"/>
        </a:p>
      </dgm:t>
    </dgm:pt>
    <dgm:pt modelId="{9E3EAC53-D92D-49F5-98F9-80B9334465C1}" type="sibTrans" cxnId="{28C689BA-9FD5-4FB9-9D99-64685EBB70D7}">
      <dgm:prSet/>
      <dgm:spPr/>
      <dgm:t>
        <a:bodyPr/>
        <a:lstStyle/>
        <a:p>
          <a:endParaRPr lang="en-US"/>
        </a:p>
      </dgm:t>
    </dgm:pt>
    <dgm:pt modelId="{99F3DA93-CABC-455F-8931-B238498E9FE7}">
      <dgm:prSet phldrT="[Text]"/>
      <dgm:spPr/>
      <dgm:t>
        <a:bodyPr/>
        <a:lstStyle/>
        <a:p>
          <a:r>
            <a:rPr lang="en-US" dirty="0" smtClean="0"/>
            <a:t>Practice Makes Perfect</a:t>
          </a:r>
          <a:endParaRPr lang="en-US" dirty="0"/>
        </a:p>
      </dgm:t>
    </dgm:pt>
    <dgm:pt modelId="{86511975-635E-4E33-A3A0-24830210457E}" type="parTrans" cxnId="{AB4AA3E6-6B47-4044-BD8C-4403D0FC2864}">
      <dgm:prSet/>
      <dgm:spPr/>
      <dgm:t>
        <a:bodyPr/>
        <a:lstStyle/>
        <a:p>
          <a:endParaRPr lang="en-US"/>
        </a:p>
      </dgm:t>
    </dgm:pt>
    <dgm:pt modelId="{1848DA87-6D7D-45AB-9E0B-5C6DA2046AD4}" type="sibTrans" cxnId="{AB4AA3E6-6B47-4044-BD8C-4403D0FC2864}">
      <dgm:prSet/>
      <dgm:spPr/>
      <dgm:t>
        <a:bodyPr/>
        <a:lstStyle/>
        <a:p>
          <a:endParaRPr lang="en-US"/>
        </a:p>
      </dgm:t>
    </dgm:pt>
    <dgm:pt modelId="{231AD85F-17C7-4A2D-8561-ED77B913B498}" type="pres">
      <dgm:prSet presAssocID="{F3386458-0539-4918-B920-D924362713A9}" presName="Name0" presStyleCnt="0">
        <dgm:presLayoutVars>
          <dgm:chMax val="1"/>
          <dgm:dir/>
          <dgm:animLvl val="ctr"/>
          <dgm:resizeHandles val="exact"/>
        </dgm:presLayoutVars>
      </dgm:prSet>
      <dgm:spPr/>
      <dgm:t>
        <a:bodyPr/>
        <a:lstStyle/>
        <a:p>
          <a:endParaRPr lang="en-US"/>
        </a:p>
      </dgm:t>
    </dgm:pt>
    <dgm:pt modelId="{9A69557C-41C3-4790-AE80-FCAA831D27DC}" type="pres">
      <dgm:prSet presAssocID="{D9DC000D-9198-4E5D-AE62-D9D57B65EE9A}" presName="centerShape" presStyleLbl="node0" presStyleIdx="0" presStyleCnt="1"/>
      <dgm:spPr/>
      <dgm:t>
        <a:bodyPr/>
        <a:lstStyle/>
        <a:p>
          <a:endParaRPr lang="en-US"/>
        </a:p>
      </dgm:t>
    </dgm:pt>
    <dgm:pt modelId="{42F51D9D-2209-4EFD-BCB9-90CA75069B2D}" type="pres">
      <dgm:prSet presAssocID="{A4FF4DFD-391A-4B66-903D-FA7F74049962}" presName="node" presStyleLbl="node1" presStyleIdx="0" presStyleCnt="4">
        <dgm:presLayoutVars>
          <dgm:bulletEnabled val="1"/>
        </dgm:presLayoutVars>
      </dgm:prSet>
      <dgm:spPr/>
      <dgm:t>
        <a:bodyPr/>
        <a:lstStyle/>
        <a:p>
          <a:endParaRPr lang="en-US"/>
        </a:p>
      </dgm:t>
    </dgm:pt>
    <dgm:pt modelId="{8E5DB531-8CF5-4E4A-98C1-ED38FF4A4CC8}" type="pres">
      <dgm:prSet presAssocID="{A4FF4DFD-391A-4B66-903D-FA7F74049962}" presName="dummy" presStyleCnt="0"/>
      <dgm:spPr/>
    </dgm:pt>
    <dgm:pt modelId="{5189C8DA-C45D-4D09-8534-2EFB7A229EFA}" type="pres">
      <dgm:prSet presAssocID="{A8B14743-CE13-49F2-9F23-0E2F5C4B4980}" presName="sibTrans" presStyleLbl="sibTrans2D1" presStyleIdx="0" presStyleCnt="4"/>
      <dgm:spPr/>
      <dgm:t>
        <a:bodyPr/>
        <a:lstStyle/>
        <a:p>
          <a:endParaRPr lang="en-US"/>
        </a:p>
      </dgm:t>
    </dgm:pt>
    <dgm:pt modelId="{37C3CB24-53EF-46A3-8CAE-4CBF9ED3D149}" type="pres">
      <dgm:prSet presAssocID="{A32BE0D2-74D1-4DB6-ABF5-486B2804BE65}" presName="node" presStyleLbl="node1" presStyleIdx="1" presStyleCnt="4">
        <dgm:presLayoutVars>
          <dgm:bulletEnabled val="1"/>
        </dgm:presLayoutVars>
      </dgm:prSet>
      <dgm:spPr/>
      <dgm:t>
        <a:bodyPr/>
        <a:lstStyle/>
        <a:p>
          <a:endParaRPr lang="en-US"/>
        </a:p>
      </dgm:t>
    </dgm:pt>
    <dgm:pt modelId="{BF2BFDC4-1FE1-4822-A7EC-5FEEBAF75A19}" type="pres">
      <dgm:prSet presAssocID="{A32BE0D2-74D1-4DB6-ABF5-486B2804BE65}" presName="dummy" presStyleCnt="0"/>
      <dgm:spPr/>
    </dgm:pt>
    <dgm:pt modelId="{BE54D3D7-9B77-4FB0-AD73-2BAC650A04A6}" type="pres">
      <dgm:prSet presAssocID="{7FC01670-83DB-40B4-A8B5-427DF407ED65}" presName="sibTrans" presStyleLbl="sibTrans2D1" presStyleIdx="1" presStyleCnt="4"/>
      <dgm:spPr/>
      <dgm:t>
        <a:bodyPr/>
        <a:lstStyle/>
        <a:p>
          <a:endParaRPr lang="en-US"/>
        </a:p>
      </dgm:t>
    </dgm:pt>
    <dgm:pt modelId="{313DF51F-A9F4-48DE-A04D-99720482A868}" type="pres">
      <dgm:prSet presAssocID="{6E253F27-683F-4267-B6AD-02738979A61F}" presName="node" presStyleLbl="node1" presStyleIdx="2" presStyleCnt="4">
        <dgm:presLayoutVars>
          <dgm:bulletEnabled val="1"/>
        </dgm:presLayoutVars>
      </dgm:prSet>
      <dgm:spPr/>
      <dgm:t>
        <a:bodyPr/>
        <a:lstStyle/>
        <a:p>
          <a:endParaRPr lang="en-US"/>
        </a:p>
      </dgm:t>
    </dgm:pt>
    <dgm:pt modelId="{8AF34C5F-A56F-4DE2-8D81-F5FCD3BFCA26}" type="pres">
      <dgm:prSet presAssocID="{6E253F27-683F-4267-B6AD-02738979A61F}" presName="dummy" presStyleCnt="0"/>
      <dgm:spPr/>
    </dgm:pt>
    <dgm:pt modelId="{3EE1A239-53A0-4216-9675-D5CAF0FC3BEB}" type="pres">
      <dgm:prSet presAssocID="{9E3EAC53-D92D-49F5-98F9-80B9334465C1}" presName="sibTrans" presStyleLbl="sibTrans2D1" presStyleIdx="2" presStyleCnt="4"/>
      <dgm:spPr/>
      <dgm:t>
        <a:bodyPr/>
        <a:lstStyle/>
        <a:p>
          <a:endParaRPr lang="en-US"/>
        </a:p>
      </dgm:t>
    </dgm:pt>
    <dgm:pt modelId="{B19DBB54-8431-49BE-BF78-3D67BAC93018}" type="pres">
      <dgm:prSet presAssocID="{99F3DA93-CABC-455F-8931-B238498E9FE7}" presName="node" presStyleLbl="node1" presStyleIdx="3" presStyleCnt="4">
        <dgm:presLayoutVars>
          <dgm:bulletEnabled val="1"/>
        </dgm:presLayoutVars>
      </dgm:prSet>
      <dgm:spPr/>
      <dgm:t>
        <a:bodyPr/>
        <a:lstStyle/>
        <a:p>
          <a:endParaRPr lang="en-US"/>
        </a:p>
      </dgm:t>
    </dgm:pt>
    <dgm:pt modelId="{8E1D641B-FB85-4768-A02A-72D5566F71F9}" type="pres">
      <dgm:prSet presAssocID="{99F3DA93-CABC-455F-8931-B238498E9FE7}" presName="dummy" presStyleCnt="0"/>
      <dgm:spPr/>
    </dgm:pt>
    <dgm:pt modelId="{F4127DEE-309C-4DD7-BBD4-3E4F70833BC0}" type="pres">
      <dgm:prSet presAssocID="{1848DA87-6D7D-45AB-9E0B-5C6DA2046AD4}" presName="sibTrans" presStyleLbl="sibTrans2D1" presStyleIdx="3" presStyleCnt="4"/>
      <dgm:spPr/>
      <dgm:t>
        <a:bodyPr/>
        <a:lstStyle/>
        <a:p>
          <a:endParaRPr lang="en-US"/>
        </a:p>
      </dgm:t>
    </dgm:pt>
  </dgm:ptLst>
  <dgm:cxnLst>
    <dgm:cxn modelId="{AE9C305A-4D80-4477-82CB-44FCC7FE8B25}" type="presOf" srcId="{6E253F27-683F-4267-B6AD-02738979A61F}" destId="{313DF51F-A9F4-48DE-A04D-99720482A868}" srcOrd="0" destOrd="0" presId="urn:microsoft.com/office/officeart/2005/8/layout/radial6"/>
    <dgm:cxn modelId="{777D416F-9587-469C-A74B-AE54511F798D}" type="presOf" srcId="{A8B14743-CE13-49F2-9F23-0E2F5C4B4980}" destId="{5189C8DA-C45D-4D09-8534-2EFB7A229EFA}" srcOrd="0" destOrd="0" presId="urn:microsoft.com/office/officeart/2005/8/layout/radial6"/>
    <dgm:cxn modelId="{2BF81C39-91EE-49D2-B708-F1B2F95A84C5}" type="presOf" srcId="{A32BE0D2-74D1-4DB6-ABF5-486B2804BE65}" destId="{37C3CB24-53EF-46A3-8CAE-4CBF9ED3D149}" srcOrd="0" destOrd="0" presId="urn:microsoft.com/office/officeart/2005/8/layout/radial6"/>
    <dgm:cxn modelId="{3659BA6D-1A6E-43F1-805F-6E0BB3BE1437}" srcId="{F3386458-0539-4918-B920-D924362713A9}" destId="{D9DC000D-9198-4E5D-AE62-D9D57B65EE9A}" srcOrd="0" destOrd="0" parTransId="{54C3384C-A297-48B7-B6C2-448CAC82A8A4}" sibTransId="{B55FE83D-0262-470E-9A82-86B3839C574B}"/>
    <dgm:cxn modelId="{4277652D-9C99-40FE-9066-F0DFA2F7A64D}" type="presOf" srcId="{99F3DA93-CABC-455F-8931-B238498E9FE7}" destId="{B19DBB54-8431-49BE-BF78-3D67BAC93018}" srcOrd="0" destOrd="0" presId="urn:microsoft.com/office/officeart/2005/8/layout/radial6"/>
    <dgm:cxn modelId="{2B788C24-7297-4326-AD85-81EA76573EFD}" srcId="{D9DC000D-9198-4E5D-AE62-D9D57B65EE9A}" destId="{A4FF4DFD-391A-4B66-903D-FA7F74049962}" srcOrd="0" destOrd="0" parTransId="{06E8B8C1-ED42-4D36-8889-4948CC8F1590}" sibTransId="{A8B14743-CE13-49F2-9F23-0E2F5C4B4980}"/>
    <dgm:cxn modelId="{A81D5835-3307-48E4-8F71-203DA70D7144}" type="presOf" srcId="{F3386458-0539-4918-B920-D924362713A9}" destId="{231AD85F-17C7-4A2D-8561-ED77B913B498}" srcOrd="0" destOrd="0" presId="urn:microsoft.com/office/officeart/2005/8/layout/radial6"/>
    <dgm:cxn modelId="{35814723-543B-44B5-A929-A871D1E9A884}" type="presOf" srcId="{1848DA87-6D7D-45AB-9E0B-5C6DA2046AD4}" destId="{F4127DEE-309C-4DD7-BBD4-3E4F70833BC0}" srcOrd="0" destOrd="0" presId="urn:microsoft.com/office/officeart/2005/8/layout/radial6"/>
    <dgm:cxn modelId="{B5D96046-DC32-40D3-B059-C6F3EDC0FA41}" type="presOf" srcId="{D9DC000D-9198-4E5D-AE62-D9D57B65EE9A}" destId="{9A69557C-41C3-4790-AE80-FCAA831D27DC}" srcOrd="0" destOrd="0" presId="urn:microsoft.com/office/officeart/2005/8/layout/radial6"/>
    <dgm:cxn modelId="{AB4AA3E6-6B47-4044-BD8C-4403D0FC2864}" srcId="{D9DC000D-9198-4E5D-AE62-D9D57B65EE9A}" destId="{99F3DA93-CABC-455F-8931-B238498E9FE7}" srcOrd="3" destOrd="0" parTransId="{86511975-635E-4E33-A3A0-24830210457E}" sibTransId="{1848DA87-6D7D-45AB-9E0B-5C6DA2046AD4}"/>
    <dgm:cxn modelId="{D28F6EA1-476C-4A71-9B5E-31AA4591D201}" type="presOf" srcId="{A4FF4DFD-391A-4B66-903D-FA7F74049962}" destId="{42F51D9D-2209-4EFD-BCB9-90CA75069B2D}" srcOrd="0" destOrd="0" presId="urn:microsoft.com/office/officeart/2005/8/layout/radial6"/>
    <dgm:cxn modelId="{072F97FC-3FB5-4C1B-99E9-7C394AABCE07}" type="presOf" srcId="{9E3EAC53-D92D-49F5-98F9-80B9334465C1}" destId="{3EE1A239-53A0-4216-9675-D5CAF0FC3BEB}" srcOrd="0" destOrd="0" presId="urn:microsoft.com/office/officeart/2005/8/layout/radial6"/>
    <dgm:cxn modelId="{28C689BA-9FD5-4FB9-9D99-64685EBB70D7}" srcId="{D9DC000D-9198-4E5D-AE62-D9D57B65EE9A}" destId="{6E253F27-683F-4267-B6AD-02738979A61F}" srcOrd="2" destOrd="0" parTransId="{14FF10B6-89E8-4534-98C2-FE4BA6C6E2AF}" sibTransId="{9E3EAC53-D92D-49F5-98F9-80B9334465C1}"/>
    <dgm:cxn modelId="{DF239835-202C-4B4D-A53C-1EB38232C0B0}" type="presOf" srcId="{7FC01670-83DB-40B4-A8B5-427DF407ED65}" destId="{BE54D3D7-9B77-4FB0-AD73-2BAC650A04A6}" srcOrd="0" destOrd="0" presId="urn:microsoft.com/office/officeart/2005/8/layout/radial6"/>
    <dgm:cxn modelId="{F153198C-0D0A-4B25-9C1E-ACBADB7C436E}" srcId="{D9DC000D-9198-4E5D-AE62-D9D57B65EE9A}" destId="{A32BE0D2-74D1-4DB6-ABF5-486B2804BE65}" srcOrd="1" destOrd="0" parTransId="{0E034889-0B2A-4735-BE40-17B905E48A33}" sibTransId="{7FC01670-83DB-40B4-A8B5-427DF407ED65}"/>
    <dgm:cxn modelId="{680747C1-C649-4C80-9B30-E74AB99A5742}" type="presParOf" srcId="{231AD85F-17C7-4A2D-8561-ED77B913B498}" destId="{9A69557C-41C3-4790-AE80-FCAA831D27DC}" srcOrd="0" destOrd="0" presId="urn:microsoft.com/office/officeart/2005/8/layout/radial6"/>
    <dgm:cxn modelId="{9F6548A1-CBAB-4944-8B75-DDF31DAE32FA}" type="presParOf" srcId="{231AD85F-17C7-4A2D-8561-ED77B913B498}" destId="{42F51D9D-2209-4EFD-BCB9-90CA75069B2D}" srcOrd="1" destOrd="0" presId="urn:microsoft.com/office/officeart/2005/8/layout/radial6"/>
    <dgm:cxn modelId="{6572A7AC-755B-409E-BC3E-0D1DD6439F52}" type="presParOf" srcId="{231AD85F-17C7-4A2D-8561-ED77B913B498}" destId="{8E5DB531-8CF5-4E4A-98C1-ED38FF4A4CC8}" srcOrd="2" destOrd="0" presId="urn:microsoft.com/office/officeart/2005/8/layout/radial6"/>
    <dgm:cxn modelId="{BF2CBF21-D4D0-4F49-ABA6-D2A6BE243002}" type="presParOf" srcId="{231AD85F-17C7-4A2D-8561-ED77B913B498}" destId="{5189C8DA-C45D-4D09-8534-2EFB7A229EFA}" srcOrd="3" destOrd="0" presId="urn:microsoft.com/office/officeart/2005/8/layout/radial6"/>
    <dgm:cxn modelId="{8EC63D14-1931-4BB7-84A2-47C743519755}" type="presParOf" srcId="{231AD85F-17C7-4A2D-8561-ED77B913B498}" destId="{37C3CB24-53EF-46A3-8CAE-4CBF9ED3D149}" srcOrd="4" destOrd="0" presId="urn:microsoft.com/office/officeart/2005/8/layout/radial6"/>
    <dgm:cxn modelId="{37C4B277-3211-43C7-BDB8-46990A53CB32}" type="presParOf" srcId="{231AD85F-17C7-4A2D-8561-ED77B913B498}" destId="{BF2BFDC4-1FE1-4822-A7EC-5FEEBAF75A19}" srcOrd="5" destOrd="0" presId="urn:microsoft.com/office/officeart/2005/8/layout/radial6"/>
    <dgm:cxn modelId="{B817AC61-A62B-4D5B-8671-BC0ABC3EB260}" type="presParOf" srcId="{231AD85F-17C7-4A2D-8561-ED77B913B498}" destId="{BE54D3D7-9B77-4FB0-AD73-2BAC650A04A6}" srcOrd="6" destOrd="0" presId="urn:microsoft.com/office/officeart/2005/8/layout/radial6"/>
    <dgm:cxn modelId="{7C7CCBA1-3163-4719-B2AE-68D447BE59C9}" type="presParOf" srcId="{231AD85F-17C7-4A2D-8561-ED77B913B498}" destId="{313DF51F-A9F4-48DE-A04D-99720482A868}" srcOrd="7" destOrd="0" presId="urn:microsoft.com/office/officeart/2005/8/layout/radial6"/>
    <dgm:cxn modelId="{F8175CB2-5C1F-4299-BAB0-041F0B1F6B92}" type="presParOf" srcId="{231AD85F-17C7-4A2D-8561-ED77B913B498}" destId="{8AF34C5F-A56F-4DE2-8D81-F5FCD3BFCA26}" srcOrd="8" destOrd="0" presId="urn:microsoft.com/office/officeart/2005/8/layout/radial6"/>
    <dgm:cxn modelId="{5C019C0D-B64E-4325-BCA3-9952B911BEEE}" type="presParOf" srcId="{231AD85F-17C7-4A2D-8561-ED77B913B498}" destId="{3EE1A239-53A0-4216-9675-D5CAF0FC3BEB}" srcOrd="9" destOrd="0" presId="urn:microsoft.com/office/officeart/2005/8/layout/radial6"/>
    <dgm:cxn modelId="{4664CC28-C5AA-4E13-B4EA-5D7D4780E66E}" type="presParOf" srcId="{231AD85F-17C7-4A2D-8561-ED77B913B498}" destId="{B19DBB54-8431-49BE-BF78-3D67BAC93018}" srcOrd="10" destOrd="0" presId="urn:microsoft.com/office/officeart/2005/8/layout/radial6"/>
    <dgm:cxn modelId="{1F7F6E9A-95ED-4D1F-A3EE-4DF610576F55}" type="presParOf" srcId="{231AD85F-17C7-4A2D-8561-ED77B913B498}" destId="{8E1D641B-FB85-4768-A02A-72D5566F71F9}" srcOrd="11" destOrd="0" presId="urn:microsoft.com/office/officeart/2005/8/layout/radial6"/>
    <dgm:cxn modelId="{4377DFC3-F6A0-45FF-84BA-5FC71AF03C33}" type="presParOf" srcId="{231AD85F-17C7-4A2D-8561-ED77B913B498}" destId="{F4127DEE-309C-4DD7-BBD4-3E4F70833BC0}"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27DEE-309C-4DD7-BBD4-3E4F70833BC0}">
      <dsp:nvSpPr>
        <dsp:cNvPr id="0" name=""/>
        <dsp:cNvSpPr/>
      </dsp:nvSpPr>
      <dsp:spPr>
        <a:xfrm>
          <a:off x="1989908" y="694508"/>
          <a:ext cx="4630783" cy="4630783"/>
        </a:xfrm>
        <a:prstGeom prst="blockArc">
          <a:avLst>
            <a:gd name="adj1" fmla="val 10800000"/>
            <a:gd name="adj2" fmla="val 16200000"/>
            <a:gd name="adj3" fmla="val 4640"/>
          </a:avLst>
        </a:prstGeom>
        <a:gradFill rotWithShape="0">
          <a:gsLst>
            <a:gs pos="0">
              <a:schemeClr val="accent3">
                <a:hueOff val="11250266"/>
                <a:satOff val="-16880"/>
                <a:lumOff val="-2745"/>
                <a:alphaOff val="0"/>
                <a:tint val="100000"/>
                <a:shade val="100000"/>
                <a:satMod val="130000"/>
              </a:schemeClr>
            </a:gs>
            <a:gs pos="100000">
              <a:schemeClr val="accent3">
                <a:hueOff val="11250266"/>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3EE1A239-53A0-4216-9675-D5CAF0FC3BEB}">
      <dsp:nvSpPr>
        <dsp:cNvPr id="0" name=""/>
        <dsp:cNvSpPr/>
      </dsp:nvSpPr>
      <dsp:spPr>
        <a:xfrm>
          <a:off x="1989908" y="694508"/>
          <a:ext cx="4630783" cy="4630783"/>
        </a:xfrm>
        <a:prstGeom prst="blockArc">
          <a:avLst>
            <a:gd name="adj1" fmla="val 5400000"/>
            <a:gd name="adj2" fmla="val 10800000"/>
            <a:gd name="adj3" fmla="val 4640"/>
          </a:avLst>
        </a:prstGeom>
        <a:gradFill rotWithShape="0">
          <a:gsLst>
            <a:gs pos="0">
              <a:schemeClr val="accent3">
                <a:hueOff val="7500177"/>
                <a:satOff val="-11253"/>
                <a:lumOff val="-1830"/>
                <a:alphaOff val="0"/>
                <a:tint val="100000"/>
                <a:shade val="100000"/>
                <a:satMod val="130000"/>
              </a:schemeClr>
            </a:gs>
            <a:gs pos="100000">
              <a:schemeClr val="accent3">
                <a:hueOff val="7500177"/>
                <a:satOff val="-11253"/>
                <a:lumOff val="-183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BE54D3D7-9B77-4FB0-AD73-2BAC650A04A6}">
      <dsp:nvSpPr>
        <dsp:cNvPr id="0" name=""/>
        <dsp:cNvSpPr/>
      </dsp:nvSpPr>
      <dsp:spPr>
        <a:xfrm>
          <a:off x="1989908" y="694508"/>
          <a:ext cx="4630783" cy="4630783"/>
        </a:xfrm>
        <a:prstGeom prst="blockArc">
          <a:avLst>
            <a:gd name="adj1" fmla="val 0"/>
            <a:gd name="adj2" fmla="val 5400000"/>
            <a:gd name="adj3" fmla="val 4640"/>
          </a:avLst>
        </a:prstGeom>
        <a:gradFill rotWithShape="0">
          <a:gsLst>
            <a:gs pos="0">
              <a:schemeClr val="accent3">
                <a:hueOff val="3750089"/>
                <a:satOff val="-5627"/>
                <a:lumOff val="-915"/>
                <a:alphaOff val="0"/>
                <a:tint val="100000"/>
                <a:shade val="100000"/>
                <a:satMod val="130000"/>
              </a:schemeClr>
            </a:gs>
            <a:gs pos="100000">
              <a:schemeClr val="accent3">
                <a:hueOff val="3750089"/>
                <a:satOff val="-5627"/>
                <a:lumOff val="-915"/>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5189C8DA-C45D-4D09-8534-2EFB7A229EFA}">
      <dsp:nvSpPr>
        <dsp:cNvPr id="0" name=""/>
        <dsp:cNvSpPr/>
      </dsp:nvSpPr>
      <dsp:spPr>
        <a:xfrm>
          <a:off x="1989908" y="694508"/>
          <a:ext cx="4630783" cy="4630783"/>
        </a:xfrm>
        <a:prstGeom prst="blockArc">
          <a:avLst>
            <a:gd name="adj1" fmla="val 16200000"/>
            <a:gd name="adj2" fmla="val 0"/>
            <a:gd name="adj3" fmla="val 4640"/>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A69557C-41C3-4790-AE80-FCAA831D27DC}">
      <dsp:nvSpPr>
        <dsp:cNvPr id="0" name=""/>
        <dsp:cNvSpPr/>
      </dsp:nvSpPr>
      <dsp:spPr>
        <a:xfrm>
          <a:off x="3239485" y="1944085"/>
          <a:ext cx="2131628" cy="2131628"/>
        </a:xfrm>
        <a:prstGeom prst="ellipse">
          <a:avLst/>
        </a:prstGeom>
        <a:gradFill rotWithShape="0">
          <a:gsLst>
            <a:gs pos="0">
              <a:schemeClr val="accent2">
                <a:hueOff val="0"/>
                <a:satOff val="0"/>
                <a:lumOff val="0"/>
                <a:alphaOff val="0"/>
                <a:tint val="100000"/>
                <a:shade val="100000"/>
                <a:satMod val="130000"/>
              </a:schemeClr>
            </a:gs>
            <a:gs pos="100000">
              <a:schemeClr val="accent2">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3020" tIns="33020" rIns="33020" bIns="33020" numCol="1" spcCol="1270" anchor="ctr" anchorCtr="0">
          <a:noAutofit/>
        </a:bodyPr>
        <a:lstStyle/>
        <a:p>
          <a:pPr lvl="0" algn="ctr" defTabSz="1155700">
            <a:lnSpc>
              <a:spcPct val="90000"/>
            </a:lnSpc>
            <a:spcBef>
              <a:spcPct val="0"/>
            </a:spcBef>
            <a:spcAft>
              <a:spcPct val="35000"/>
            </a:spcAft>
          </a:pPr>
          <a:r>
            <a:rPr lang="en-US" sz="2600" kern="1200" dirty="0" smtClean="0"/>
            <a:t>Goals: Clear Learning Outcomes</a:t>
          </a:r>
          <a:endParaRPr lang="en-US" sz="2600" kern="1200" dirty="0"/>
        </a:p>
      </dsp:txBody>
      <dsp:txXfrm>
        <a:off x="3551655" y="2256255"/>
        <a:ext cx="1507288" cy="1507288"/>
      </dsp:txXfrm>
    </dsp:sp>
    <dsp:sp modelId="{42F51D9D-2209-4EFD-BCB9-90CA75069B2D}">
      <dsp:nvSpPr>
        <dsp:cNvPr id="0" name=""/>
        <dsp:cNvSpPr/>
      </dsp:nvSpPr>
      <dsp:spPr>
        <a:xfrm>
          <a:off x="3559230" y="2155"/>
          <a:ext cx="1492139" cy="1492139"/>
        </a:xfrm>
        <a:prstGeom prst="ellipse">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Instruction: Students Engaged</a:t>
          </a:r>
          <a:endParaRPr lang="en-US" sz="1500" kern="1200" dirty="0"/>
        </a:p>
      </dsp:txBody>
      <dsp:txXfrm>
        <a:off x="3777749" y="220674"/>
        <a:ext cx="1055101" cy="1055101"/>
      </dsp:txXfrm>
    </dsp:sp>
    <dsp:sp modelId="{37C3CB24-53EF-46A3-8CAE-4CBF9ED3D149}">
      <dsp:nvSpPr>
        <dsp:cNvPr id="0" name=""/>
        <dsp:cNvSpPr/>
      </dsp:nvSpPr>
      <dsp:spPr>
        <a:xfrm>
          <a:off x="5820904" y="2263830"/>
          <a:ext cx="1492139" cy="1492139"/>
        </a:xfrm>
        <a:prstGeom prst="ellipse">
          <a:avLst/>
        </a:prstGeom>
        <a:gradFill rotWithShape="0">
          <a:gsLst>
            <a:gs pos="0">
              <a:schemeClr val="accent3">
                <a:hueOff val="3750089"/>
                <a:satOff val="-5627"/>
                <a:lumOff val="-915"/>
                <a:alphaOff val="0"/>
                <a:tint val="100000"/>
                <a:shade val="100000"/>
                <a:satMod val="130000"/>
              </a:schemeClr>
            </a:gs>
            <a:gs pos="100000">
              <a:schemeClr val="accent3">
                <a:hueOff val="3750089"/>
                <a:satOff val="-5627"/>
                <a:lumOff val="-915"/>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Measuring: Taking Their Temperature</a:t>
          </a:r>
          <a:endParaRPr lang="en-US" sz="1500" kern="1200" dirty="0"/>
        </a:p>
      </dsp:txBody>
      <dsp:txXfrm>
        <a:off x="6039423" y="2482349"/>
        <a:ext cx="1055101" cy="1055101"/>
      </dsp:txXfrm>
    </dsp:sp>
    <dsp:sp modelId="{313DF51F-A9F4-48DE-A04D-99720482A868}">
      <dsp:nvSpPr>
        <dsp:cNvPr id="0" name=""/>
        <dsp:cNvSpPr/>
      </dsp:nvSpPr>
      <dsp:spPr>
        <a:xfrm>
          <a:off x="3559230" y="4525504"/>
          <a:ext cx="1492139" cy="1492139"/>
        </a:xfrm>
        <a:prstGeom prst="ellipse">
          <a:avLst/>
        </a:prstGeom>
        <a:gradFill rotWithShape="0">
          <a:gsLst>
            <a:gs pos="0">
              <a:schemeClr val="accent3">
                <a:hueOff val="7500177"/>
                <a:satOff val="-11253"/>
                <a:lumOff val="-1830"/>
                <a:alphaOff val="0"/>
                <a:tint val="100000"/>
                <a:shade val="100000"/>
                <a:satMod val="130000"/>
              </a:schemeClr>
            </a:gs>
            <a:gs pos="100000">
              <a:schemeClr val="accent3">
                <a:hueOff val="7500177"/>
                <a:satOff val="-11253"/>
                <a:lumOff val="-183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Feedback: Teacher Plans Accordingly</a:t>
          </a:r>
          <a:endParaRPr lang="en-US" sz="1500" kern="1200" dirty="0"/>
        </a:p>
      </dsp:txBody>
      <dsp:txXfrm>
        <a:off x="3777749" y="4744023"/>
        <a:ext cx="1055101" cy="1055101"/>
      </dsp:txXfrm>
    </dsp:sp>
    <dsp:sp modelId="{B19DBB54-8431-49BE-BF78-3D67BAC93018}">
      <dsp:nvSpPr>
        <dsp:cNvPr id="0" name=""/>
        <dsp:cNvSpPr/>
      </dsp:nvSpPr>
      <dsp:spPr>
        <a:xfrm>
          <a:off x="1297555" y="2263830"/>
          <a:ext cx="1492139" cy="1492139"/>
        </a:xfrm>
        <a:prstGeom prst="ellipse">
          <a:avLst/>
        </a:prstGeom>
        <a:gradFill rotWithShape="0">
          <a:gsLst>
            <a:gs pos="0">
              <a:schemeClr val="accent3">
                <a:hueOff val="11250266"/>
                <a:satOff val="-16880"/>
                <a:lumOff val="-2745"/>
                <a:alphaOff val="0"/>
                <a:tint val="100000"/>
                <a:shade val="100000"/>
                <a:satMod val="130000"/>
              </a:schemeClr>
            </a:gs>
            <a:gs pos="100000">
              <a:schemeClr val="accent3">
                <a:hueOff val="11250266"/>
                <a:satOff val="-16880"/>
                <a:lumOff val="-2745"/>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kern="1200" dirty="0" smtClean="0"/>
            <a:t>Practice Makes Perfect</a:t>
          </a:r>
          <a:endParaRPr lang="en-US" sz="1500" kern="1200" dirty="0"/>
        </a:p>
      </dsp:txBody>
      <dsp:txXfrm>
        <a:off x="1516074" y="2482349"/>
        <a:ext cx="1055101" cy="1055101"/>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B4D1D1-A2D1-AC44-9F91-BEAE697BF5B6}" type="datetimeFigureOut">
              <a:rPr lang="en-US" smtClean="0"/>
              <a:pPr/>
              <a:t>3/18/14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B9908E-9A63-4440-8FC0-3E8A279B905D}" type="slidenum">
              <a:rPr lang="en-US" smtClean="0"/>
              <a:pPr/>
              <a:t>‹#›</a:t>
            </a:fld>
            <a:endParaRPr lang="en-US"/>
          </a:p>
        </p:txBody>
      </p:sp>
    </p:spTree>
    <p:extLst>
      <p:ext uri="{BB962C8B-B14F-4D97-AF65-F5344CB8AC3E}">
        <p14:creationId xmlns:p14="http://schemas.microsoft.com/office/powerpoint/2010/main" val="32261863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TextEdit="1"/>
          </p:cNvSpPr>
          <p:nvPr>
            <p:ph type="sldImg"/>
          </p:nvPr>
        </p:nvSpPr>
        <p:spPr bwMode="auto">
          <a:noFill/>
          <a:ln>
            <a:solidFill>
              <a:srgbClr val="000000"/>
            </a:solidFill>
            <a:miter lim="800000"/>
            <a:headEnd/>
            <a:tailEnd/>
          </a:ln>
        </p:spPr>
      </p:sp>
      <p:sp>
        <p:nvSpPr>
          <p:cNvPr id="49155"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195991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Opportunities to check for understanding and then doing something about the results.</a:t>
            </a:r>
          </a:p>
          <a:p>
            <a:endParaRPr lang="en-US" b="1" dirty="0" smtClean="0"/>
          </a:p>
          <a:p>
            <a:pPr eaLnBrk="1" hangingPunct="1"/>
            <a:r>
              <a:rPr lang="en-US" dirty="0" smtClean="0"/>
              <a:t>Formative</a:t>
            </a:r>
            <a:r>
              <a:rPr lang="en-US" baseline="0" dirty="0" smtClean="0"/>
              <a:t> Assessment helps you</a:t>
            </a:r>
            <a:r>
              <a:rPr lang="en-US" dirty="0" smtClean="0"/>
              <a:t> focus on the learning of the </a:t>
            </a:r>
            <a:r>
              <a:rPr lang="en-US" b="1" dirty="0" smtClean="0"/>
              <a:t>individual student</a:t>
            </a:r>
            <a:r>
              <a:rPr lang="en-US" dirty="0" smtClean="0"/>
              <a:t>…</a:t>
            </a:r>
          </a:p>
          <a:p>
            <a:pPr eaLnBrk="1" hangingPunct="1"/>
            <a:endParaRPr lang="en-US" dirty="0" smtClean="0"/>
          </a:p>
          <a:p>
            <a:endParaRPr lang="en-US" b="1"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AA2E864-4465-4E82-8CAC-9D909F22B72C}"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When given the goals, students know what is important and what they need to be able to do and understand</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Activities/Assessments are aligned with student learning objectives</a:t>
            </a:r>
          </a:p>
          <a:p>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fontAlgn="auto" hangingPunct="1">
              <a:spcAft>
                <a:spcPts val="0"/>
              </a:spcAft>
              <a:buFont typeface="Arial" pitchFamily="34" charset="0"/>
              <a:buNone/>
              <a:defRPr/>
            </a:pPr>
            <a:r>
              <a:rPr lang="en-US" b="1" dirty="0" smtClean="0"/>
              <a:t>What am I looking for today </a:t>
            </a:r>
            <a:r>
              <a:rPr lang="en-US" b="1" dirty="0" smtClean="0">
                <a:solidFill>
                  <a:srgbClr val="FF0000"/>
                </a:solidFill>
              </a:rPr>
              <a:t>(Specific Focus) </a:t>
            </a:r>
            <a:r>
              <a:rPr lang="en-US" b="1" dirty="0" smtClean="0"/>
              <a:t>and how will I hold students accountable for that learning outcome?</a:t>
            </a:r>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Char char="•"/>
              <a:defRPr/>
            </a:pPr>
            <a:endParaRPr lang="en-US" dirty="0" smtClean="0"/>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smtClean="0"/>
          </a:p>
        </p:txBody>
      </p:sp>
      <p:sp>
        <p:nvSpPr>
          <p:cNvPr id="4" name="Slide Number Placeholder 3"/>
          <p:cNvSpPr>
            <a:spLocks noGrp="1"/>
          </p:cNvSpPr>
          <p:nvPr>
            <p:ph type="sldNum" sz="quarter" idx="10"/>
          </p:nvPr>
        </p:nvSpPr>
        <p:spPr/>
        <p:txBody>
          <a:bodyPr/>
          <a:lstStyle/>
          <a:p>
            <a:fld id="{EE107DDA-F83B-4501-99A7-F5CEB76C1476}"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Beginning</a:t>
            </a:r>
            <a:r>
              <a:rPr lang="en-US" b="1" baseline="0" dirty="0" smtClean="0"/>
              <a:t> </a:t>
            </a:r>
            <a:r>
              <a:rPr lang="en-US" baseline="0" dirty="0" smtClean="0"/>
              <a:t>–  </a:t>
            </a:r>
            <a:r>
              <a:rPr lang="en-US" baseline="0" dirty="0" err="1" smtClean="0"/>
              <a:t>Freewrites</a:t>
            </a:r>
            <a:r>
              <a:rPr lang="en-US" baseline="0" dirty="0" smtClean="0"/>
              <a:t>, Flashbacks, Turn &amp; Talk….</a:t>
            </a:r>
          </a:p>
          <a:p>
            <a:endParaRPr lang="en-US" dirty="0" smtClean="0"/>
          </a:p>
          <a:p>
            <a:endParaRPr lang="en-US" dirty="0" smtClean="0"/>
          </a:p>
          <a:p>
            <a:pPr marL="514350" indent="-514350" algn="l" eaLnBrk="1" hangingPunct="1">
              <a:buFont typeface="Arial" charset="0"/>
              <a:buNone/>
            </a:pPr>
            <a:r>
              <a:rPr lang="en-US" b="1" dirty="0" smtClean="0"/>
              <a:t>During</a:t>
            </a:r>
            <a:r>
              <a:rPr lang="en-US" b="0" baseline="0" dirty="0" smtClean="0"/>
              <a:t> – </a:t>
            </a:r>
            <a:r>
              <a:rPr lang="en-US" dirty="0" smtClean="0">
                <a:solidFill>
                  <a:schemeClr val="tx1"/>
                </a:solidFill>
              </a:rPr>
              <a:t>And the winner is…, Graphic Organizer, Sketch Something, Skim &amp; Summarize, Think</a:t>
            </a:r>
            <a:r>
              <a:rPr lang="en-US" baseline="0" dirty="0" smtClean="0">
                <a:solidFill>
                  <a:schemeClr val="tx1"/>
                </a:solidFill>
              </a:rPr>
              <a:t> Pair &amp; Share, Write a Caption to Image, Fix the Notes….</a:t>
            </a:r>
          </a:p>
          <a:p>
            <a:pPr marL="514350" indent="-514350" algn="l" eaLnBrk="1" hangingPunct="1">
              <a:buFont typeface="Arial" charset="0"/>
              <a:buNone/>
            </a:pPr>
            <a:endParaRPr lang="en-US" baseline="0" dirty="0" smtClean="0">
              <a:solidFill>
                <a:schemeClr val="tx1"/>
              </a:solidFill>
            </a:endParaRPr>
          </a:p>
          <a:p>
            <a:pPr marL="514350" indent="-514350" algn="l" eaLnBrk="1" hangingPunct="1">
              <a:buFont typeface="Arial" charset="0"/>
              <a:buNone/>
            </a:pPr>
            <a:r>
              <a:rPr lang="en-US" b="1" baseline="0" dirty="0" smtClean="0">
                <a:solidFill>
                  <a:schemeClr val="tx1"/>
                </a:solidFill>
              </a:rPr>
              <a:t>After </a:t>
            </a:r>
            <a:r>
              <a:rPr lang="en-US" b="0" baseline="0" dirty="0" smtClean="0">
                <a:solidFill>
                  <a:schemeClr val="tx1"/>
                </a:solidFill>
              </a:rPr>
              <a:t>– Exit slips, Journals, Essays, In-class Homework….</a:t>
            </a:r>
          </a:p>
          <a:p>
            <a:pPr marL="514350" indent="-514350" algn="l" eaLnBrk="1" hangingPunct="1">
              <a:buFont typeface="Arial" charset="0"/>
              <a:buNone/>
            </a:pPr>
            <a:endParaRPr lang="en-US" b="0" baseline="0" dirty="0" smtClean="0">
              <a:solidFill>
                <a:schemeClr val="tx1"/>
              </a:solidFill>
            </a:endParaRPr>
          </a:p>
          <a:p>
            <a:pPr marL="514350" indent="-514350" algn="l" eaLnBrk="1" hangingPunct="1">
              <a:buFont typeface="Arial" charset="0"/>
              <a:buNone/>
            </a:pPr>
            <a:r>
              <a:rPr lang="en-US" dirty="0" smtClean="0"/>
              <a:t>The important thing is that formative assessment is being used in some way </a:t>
            </a:r>
            <a:r>
              <a:rPr lang="en-US" b="1" dirty="0" smtClean="0"/>
              <a:t>EVERYDAY! </a:t>
            </a:r>
          </a:p>
          <a:p>
            <a:pPr marL="514350" indent="-514350" algn="l" eaLnBrk="1" hangingPunct="1">
              <a:buFont typeface="Arial" charset="0"/>
              <a:buNone/>
            </a:pPr>
            <a:endParaRPr lang="en-US" dirty="0" smtClean="0"/>
          </a:p>
          <a:p>
            <a:pPr marL="514350" indent="-514350" algn="l" eaLnBrk="1" hangingPunct="1">
              <a:buFont typeface="Arial" pitchFamily="34" charset="0"/>
              <a:buChar char="•"/>
            </a:pPr>
            <a:r>
              <a:rPr lang="en-US" dirty="0" smtClean="0"/>
              <a:t>Did students learn the intended essential understanding from the lesson?</a:t>
            </a:r>
          </a:p>
          <a:p>
            <a:pPr marL="514350" indent="-514350" algn="l" eaLnBrk="1" hangingPunct="1">
              <a:buFont typeface="Arial" pitchFamily="34" charset="0"/>
              <a:buChar char="•"/>
            </a:pPr>
            <a:r>
              <a:rPr lang="en-US" dirty="0" smtClean="0"/>
              <a:t>How will I know?</a:t>
            </a:r>
            <a:r>
              <a:rPr lang="en-US" baseline="0" dirty="0" smtClean="0"/>
              <a:t> </a:t>
            </a:r>
          </a:p>
          <a:p>
            <a:pPr marL="514350" indent="-514350" algn="l" eaLnBrk="1" hangingPunct="1">
              <a:buFont typeface="Arial" pitchFamily="34" charset="0"/>
              <a:buChar char="•"/>
            </a:pPr>
            <a:r>
              <a:rPr lang="en-US" dirty="0" smtClean="0"/>
              <a:t>What will I do if they didn’t?</a:t>
            </a:r>
            <a:endParaRPr lang="en-US" b="0"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Formative Assessment…..checks for understanding!</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Looking</a:t>
            </a:r>
            <a:r>
              <a:rPr lang="en-US" baseline="0" dirty="0" smtClean="0"/>
              <a:t> at writing in a different way…..informative in addition to evaluative!</a:t>
            </a:r>
          </a:p>
          <a:p>
            <a:endParaRPr lang="en-US" baseline="0" dirty="0" smtClean="0"/>
          </a:p>
        </p:txBody>
      </p:sp>
      <p:sp>
        <p:nvSpPr>
          <p:cNvPr id="4" name="Slide Number Placeholder 3"/>
          <p:cNvSpPr>
            <a:spLocks noGrp="1"/>
          </p:cNvSpPr>
          <p:nvPr>
            <p:ph type="sldNum" sz="quarter" idx="10"/>
          </p:nvPr>
        </p:nvSpPr>
        <p:spPr/>
        <p:txBody>
          <a:bodyPr/>
          <a:lstStyle/>
          <a:p>
            <a:fld id="{EE107DDA-F83B-4501-99A7-F5CEB76C1476}"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Today we will practice looking at student writing as a way to inform us of what needs to happen next…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your packet, you have a set of student essays, a scoring rubric, and a class tracker sheet.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Student essays range from 5</a:t>
            </a:r>
            <a:r>
              <a:rPr lang="en-US" baseline="30000" dirty="0" smtClean="0"/>
              <a:t>th</a:t>
            </a:r>
            <a:r>
              <a:rPr lang="en-US" baseline="0" dirty="0" smtClean="0"/>
              <a:t> grade to 11</a:t>
            </a:r>
            <a:r>
              <a:rPr lang="en-US" baseline="30000" dirty="0" smtClean="0"/>
              <a:t>th</a:t>
            </a:r>
            <a:r>
              <a:rPr lang="en-US" baseline="0" dirty="0" smtClean="0"/>
              <a:t> grade….all are editorials, a type of argument.</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Scoring Rubric – for our purposes,  please only pay attention to the “Meets Expectations” column.</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Class tracker sheet – we will use this form to record student progress.</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smtClean="0"/>
              <a:t>First….. Let’s Practice Together</a:t>
            </a:r>
          </a:p>
          <a:p>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will use s</a:t>
            </a:r>
            <a:r>
              <a:rPr lang="en-US" dirty="0" smtClean="0"/>
              <a:t>tudent essay</a:t>
            </a:r>
            <a:r>
              <a:rPr lang="en-US" baseline="0" dirty="0" smtClean="0"/>
              <a:t> _______ to practice with as a whole group.</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Check only the skills evident</a:t>
            </a:r>
            <a:r>
              <a:rPr lang="en-US" baseline="0" dirty="0" smtClean="0"/>
              <a:t> in the student writing</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Angela and Cathie:</a:t>
            </a:r>
          </a:p>
          <a:p>
            <a:pPr>
              <a:spcBef>
                <a:spcPct val="0"/>
              </a:spcBef>
            </a:pPr>
            <a:endParaRPr lang="en-US" dirty="0" smtClean="0"/>
          </a:p>
          <a:p>
            <a:pPr>
              <a:spcBef>
                <a:spcPct val="0"/>
              </a:spcBef>
            </a:pPr>
            <a:r>
              <a:rPr lang="en-US" dirty="0" smtClean="0"/>
              <a:t>Talking points include</a:t>
            </a:r>
          </a:p>
          <a:p>
            <a:pPr>
              <a:spcBef>
                <a:spcPct val="0"/>
              </a:spcBef>
              <a:buFontTx/>
              <a:buChar char="•"/>
            </a:pPr>
            <a:r>
              <a:rPr lang="en-US" dirty="0" smtClean="0"/>
              <a:t>Any introductions or business</a:t>
            </a:r>
          </a:p>
          <a:p>
            <a:pPr>
              <a:spcBef>
                <a:spcPct val="0"/>
              </a:spcBef>
              <a:buFontTx/>
              <a:buChar char="•"/>
            </a:pPr>
            <a:r>
              <a:rPr lang="en-US" dirty="0" smtClean="0"/>
              <a:t> Glad to see you again. </a:t>
            </a:r>
          </a:p>
          <a:p>
            <a:pPr>
              <a:spcBef>
                <a:spcPct val="0"/>
              </a:spcBef>
              <a:buFontTx/>
              <a:buChar char="•"/>
            </a:pPr>
            <a:r>
              <a:rPr lang="en-US" dirty="0" smtClean="0"/>
              <a:t>Good time to reflect on our students’ progress with CRW and to candidly evaluate their current writing needs.</a:t>
            </a:r>
          </a:p>
          <a:p>
            <a:pPr>
              <a:spcBef>
                <a:spcPct val="0"/>
              </a:spcBef>
              <a:buFontTx/>
              <a:buNone/>
            </a:pPr>
            <a:r>
              <a:rPr lang="en-US" dirty="0" smtClean="0"/>
              <a:t>New team—new ideas—we</a:t>
            </a:r>
            <a:r>
              <a:rPr lang="en-US" baseline="0" dirty="0" smtClean="0"/>
              <a:t> want to alleviate fear or anxiety about the coaching sessions.  We are not here to evaluate you.  We are here to listen, observe and give feedback. We will embed coaching model in our teaching pieces today. </a:t>
            </a:r>
            <a:endParaRPr lang="en-US" dirty="0" smtClean="0"/>
          </a:p>
          <a:p>
            <a:pPr>
              <a:spcBef>
                <a:spcPct val="0"/>
              </a:spcBef>
              <a:buFontTx/>
              <a:buChar char="•"/>
            </a:pPr>
            <a:r>
              <a:rPr lang="en-US" dirty="0" smtClean="0"/>
              <a:t>We</a:t>
            </a:r>
            <a:r>
              <a:rPr lang="en-US" baseline="0" dirty="0" smtClean="0"/>
              <a:t> will have random small groups.</a:t>
            </a:r>
            <a:endParaRPr lang="en-US" dirty="0" smtClean="0"/>
          </a:p>
          <a:p>
            <a:pPr>
              <a:spcBef>
                <a:spcPct val="0"/>
              </a:spcBef>
              <a:buFontTx/>
              <a:buChar char="•"/>
            </a:pPr>
            <a:r>
              <a:rPr lang="en-US" dirty="0" smtClean="0"/>
              <a:t>Later they will be grouped by interests</a:t>
            </a:r>
          </a:p>
          <a:p>
            <a:pPr>
              <a:spcBef>
                <a:spcPct val="0"/>
              </a:spcBef>
            </a:pPr>
            <a:endParaRPr lang="en-US" dirty="0" smtClean="0"/>
          </a:p>
          <a:p>
            <a:pPr>
              <a:spcBef>
                <a:spcPct val="0"/>
              </a:spcBef>
              <a:buFontTx/>
              <a:buChar char="•"/>
            </a:pPr>
            <a:endParaRPr lang="en-US" dirty="0" smtClean="0"/>
          </a:p>
          <a:p>
            <a:pPr>
              <a:spcBef>
                <a:spcPct val="0"/>
              </a:spcBef>
              <a:buFontTx/>
              <a:buChar char="•"/>
            </a:pPr>
            <a:endParaRPr lang="en-US" dirty="0" smtClean="0"/>
          </a:p>
          <a:p>
            <a:pPr>
              <a:spcBef>
                <a:spcPct val="0"/>
              </a:spcBef>
            </a:pPr>
            <a:endParaRPr lang="en-US" dirty="0"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327EE5-91EB-472B-BDBF-0B2E49D1E8CD}" type="slidenum">
              <a:rPr lang="en-US">
                <a:cs typeface="Arial" charset="0"/>
              </a:rPr>
              <a:pPr fontAlgn="base">
                <a:spcBef>
                  <a:spcPct val="0"/>
                </a:spcBef>
                <a:spcAft>
                  <a:spcPct val="0"/>
                </a:spcAft>
              </a:pPr>
              <a:t>2</a:t>
            </a:fld>
            <a:endParaRPr lang="en-US" dirty="0">
              <a:cs typeface="Arial" charset="0"/>
            </a:endParaRPr>
          </a:p>
        </p:txBody>
      </p:sp>
    </p:spTree>
    <p:extLst>
      <p:ext uri="{BB962C8B-B14F-4D97-AF65-F5344CB8AC3E}">
        <p14:creationId xmlns:p14="http://schemas.microsoft.com/office/powerpoint/2010/main" val="36541877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Quickly choose</a:t>
            </a:r>
            <a:r>
              <a:rPr lang="en-US" baseline="0" dirty="0" smtClean="0"/>
              <a:t> another essay that you and a partner will work on together.</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Opportunities to check for understanding and then doing something about the results.</a:t>
            </a:r>
          </a:p>
          <a:p>
            <a:endParaRPr lang="en-US" b="1" dirty="0" smtClean="0"/>
          </a:p>
          <a:p>
            <a:pPr eaLnBrk="1" hangingPunct="1"/>
            <a:r>
              <a:rPr lang="en-US" dirty="0" smtClean="0"/>
              <a:t>Formative</a:t>
            </a:r>
            <a:r>
              <a:rPr lang="en-US" baseline="0" dirty="0" smtClean="0"/>
              <a:t> Assessment helps you</a:t>
            </a:r>
            <a:r>
              <a:rPr lang="en-US" dirty="0" smtClean="0"/>
              <a:t> focus on the learning of the </a:t>
            </a:r>
            <a:r>
              <a:rPr lang="en-US" b="1" dirty="0" smtClean="0"/>
              <a:t>individual student</a:t>
            </a:r>
            <a:r>
              <a:rPr lang="en-US" dirty="0" smtClean="0"/>
              <a:t>…</a:t>
            </a:r>
          </a:p>
          <a:p>
            <a:pPr eaLnBrk="1" hangingPunct="1"/>
            <a:endParaRPr lang="en-US" dirty="0" smtClean="0"/>
          </a:p>
          <a:p>
            <a:pPr eaLnBrk="1" hangingPunct="1"/>
            <a:r>
              <a:rPr lang="en-US" dirty="0" smtClean="0"/>
              <a:t>Using the class</a:t>
            </a:r>
            <a:r>
              <a:rPr lang="en-US" baseline="0" dirty="0" smtClean="0"/>
              <a:t> tracker chart helps you to identify those students who need extra individual attention and to determine what skills should be reviewed/re-taught as a whole group.</a:t>
            </a:r>
            <a:endParaRPr lang="en-US" dirty="0" smtClean="0"/>
          </a:p>
          <a:p>
            <a:pPr eaLnBrk="1" hangingPunct="1"/>
            <a:endParaRPr lang="en-US" dirty="0" smtClean="0"/>
          </a:p>
          <a:p>
            <a:pPr eaLnBrk="1" hangingPunct="1"/>
            <a:r>
              <a:rPr lang="en-US" dirty="0" smtClean="0"/>
              <a:t>The FA tool is optional in many cases (</a:t>
            </a:r>
            <a:r>
              <a:rPr lang="en-US" dirty="0" err="1" smtClean="0"/>
              <a:t>freewrite</a:t>
            </a:r>
            <a:r>
              <a:rPr lang="en-US" dirty="0" smtClean="0"/>
              <a:t>, collaborative work, test, exit slip, flashback, essay, etc._)</a:t>
            </a:r>
          </a:p>
          <a:p>
            <a:endParaRPr lang="en-US" b="1"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228600" indent="-228600" fontAlgn="auto">
              <a:spcBef>
                <a:spcPts val="0"/>
              </a:spcBef>
              <a:spcAft>
                <a:spcPts val="0"/>
              </a:spcAft>
              <a:buFontTx/>
              <a:buNone/>
              <a:defRPr/>
            </a:pPr>
            <a:r>
              <a:rPr lang="en-US" dirty="0" smtClean="0"/>
              <a:t>Short!</a:t>
            </a:r>
            <a:r>
              <a:rPr lang="en-US" baseline="0" dirty="0" smtClean="0"/>
              <a:t>  No more than 5 minutes, if that!  </a:t>
            </a:r>
            <a:endParaRPr lang="en-US" dirty="0"/>
          </a:p>
        </p:txBody>
      </p:sp>
      <p:sp>
        <p:nvSpPr>
          <p:cNvPr id="5837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4121060-9A0F-46A7-8811-541F51F9DE86}" type="slidenum">
              <a:rPr lang="en-US" sz="1200">
                <a:latin typeface="Calibri" pitchFamily="34" charset="0"/>
              </a:rPr>
              <a:pPr algn="r"/>
              <a:t>25</a:t>
            </a:fld>
            <a:endParaRPr lang="en-US" sz="1200" dirty="0">
              <a:latin typeface="Calibri" pitchFamily="34" charset="0"/>
            </a:endParaRPr>
          </a:p>
        </p:txBody>
      </p:sp>
    </p:spTree>
    <p:extLst>
      <p:ext uri="{BB962C8B-B14F-4D97-AF65-F5344CB8AC3E}">
        <p14:creationId xmlns:p14="http://schemas.microsoft.com/office/powerpoint/2010/main" val="5162803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dirty="0" smtClean="0"/>
              <a:t>Three </a:t>
            </a:r>
            <a:r>
              <a:rPr lang="en" dirty="0"/>
              <a:t>minute freewrite. Create a poster of the benefits and limitations.</a:t>
            </a:r>
          </a:p>
        </p:txBody>
      </p:sp>
    </p:spTree>
    <p:extLst>
      <p:ext uri="{BB962C8B-B14F-4D97-AF65-F5344CB8AC3E}">
        <p14:creationId xmlns:p14="http://schemas.microsoft.com/office/powerpoint/2010/main" val="38061714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0237762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6757376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Are they interesting to read?</a:t>
            </a:r>
          </a:p>
        </p:txBody>
      </p:sp>
    </p:spTree>
    <p:extLst>
      <p:ext uri="{BB962C8B-B14F-4D97-AF65-F5344CB8AC3E}">
        <p14:creationId xmlns:p14="http://schemas.microsoft.com/office/powerpoint/2010/main" val="33857523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familiar with genre in writing and literature.  In writing, we have short story, poetry, creative non-fiction and novels.  But even within genres, we have subgenres like haiku or sonnets or free verse.  And in literature we have science fiction, thrillers, romance novels, magic realism, etc. </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31</a:t>
            </a:fld>
            <a:endParaRPr lang="en-US" dirty="0"/>
          </a:p>
        </p:txBody>
      </p:sp>
    </p:spTree>
    <p:extLst>
      <p:ext uri="{BB962C8B-B14F-4D97-AF65-F5344CB8AC3E}">
        <p14:creationId xmlns:p14="http://schemas.microsoft.com/office/powerpoint/2010/main" val="6453633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instance, if</a:t>
            </a:r>
            <a:r>
              <a:rPr lang="en-US" baseline="0" dirty="0" smtClean="0"/>
              <a:t> we write poetry, we may want to emphasize the imagery or the choice of words to elicit an emotional response.  As I wrote short stories, I wanted a single thread to become evident.  I moved the reader quickly to conflict, by a series of events that gave rise to a pinnacle or turning point.  However, when I write creative non-fiction I might write about an ecological issue and I may want to do a bit of research about my local habitat, for instance, Wilson’s Creek in Springfield.  When I write in each of these genres, you can see that my purpose is definitely unique for the genre and each genre has a different structure. </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32</a:t>
            </a:fld>
            <a:endParaRPr lang="en-US" dirty="0"/>
          </a:p>
        </p:txBody>
      </p:sp>
    </p:spTree>
    <p:extLst>
      <p:ext uri="{BB962C8B-B14F-4D97-AF65-F5344CB8AC3E}">
        <p14:creationId xmlns:p14="http://schemas.microsoft.com/office/powerpoint/2010/main" val="8461531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best</a:t>
            </a:r>
            <a:r>
              <a:rPr lang="en-US" baseline="0" dirty="0" smtClean="0"/>
              <a:t> example I have of how formulas can inhibit thinking is the multi-genre paper.  Students were not asked to write a formulaic research paper.  With the use of various genres, students created informative research about their topics (famous authors or famous people) by creating multiple genres: poetry, news stories, scripts, songs, etc. The multiple or mixed genres helped students to think in very different ways.  This idea was honed by Tom Romano in Writing with Passion and Blending Genres, Blending Styles. </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33</a:t>
            </a:fld>
            <a:endParaRPr lang="en-US" dirty="0"/>
          </a:p>
        </p:txBody>
      </p:sp>
    </p:spTree>
    <p:extLst>
      <p:ext uri="{BB962C8B-B14F-4D97-AF65-F5344CB8AC3E}">
        <p14:creationId xmlns:p14="http://schemas.microsoft.com/office/powerpoint/2010/main" val="4077435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Angela and Cathie</a:t>
            </a:r>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3E3964-48E5-470E-AECF-7C6649B6D0AD}" type="slidenum">
              <a:rPr lang="en-US">
                <a:cs typeface="Arial" charset="0"/>
              </a:rPr>
              <a:pPr fontAlgn="base">
                <a:spcBef>
                  <a:spcPct val="0"/>
                </a:spcBef>
                <a:spcAft>
                  <a:spcPct val="0"/>
                </a:spcAft>
              </a:pPr>
              <a:t>3</a:t>
            </a:fld>
            <a:endParaRPr lang="en-US" dirty="0">
              <a:cs typeface="Arial" charset="0"/>
            </a:endParaRPr>
          </a:p>
        </p:txBody>
      </p:sp>
    </p:spTree>
    <p:extLst>
      <p:ext uri="{BB962C8B-B14F-4D97-AF65-F5344CB8AC3E}">
        <p14:creationId xmlns:p14="http://schemas.microsoft.com/office/powerpoint/2010/main" val="3782238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scaffold literally holds people up.  If you can put that visual imagery in your mind you can see how practicing in various genres supports the students in writing practice and improvement and mastery.  We need to allow our students a chance at various genres to hone their writing skills. </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34</a:t>
            </a:fld>
            <a:endParaRPr lang="en-US" dirty="0"/>
          </a:p>
        </p:txBody>
      </p:sp>
    </p:spTree>
    <p:extLst>
      <p:ext uri="{BB962C8B-B14F-4D97-AF65-F5344CB8AC3E}">
        <p14:creationId xmlns:p14="http://schemas.microsoft.com/office/powerpoint/2010/main" val="30641143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I picked this structure because so many speeches you have studied have repeated phrases in them. I think it helps make speeches memorable. For teachers: this structure was chosen because it moves more readily from truism to structure with the one word prompt, and it was chosen because students will add narrative to fill out the essay and narrative is often a more comfortable genre.</a:t>
            </a:r>
          </a:p>
        </p:txBody>
      </p:sp>
    </p:spTree>
    <p:extLst>
      <p:ext uri="{BB962C8B-B14F-4D97-AF65-F5344CB8AC3E}">
        <p14:creationId xmlns:p14="http://schemas.microsoft.com/office/powerpoint/2010/main" val="22078425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74690478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DeAnn add benefits--ease of paragraphing, passion, voice, even struggling students could write ???</a:t>
            </a:r>
          </a:p>
        </p:txBody>
      </p:sp>
    </p:spTree>
    <p:extLst>
      <p:ext uri="{BB962C8B-B14F-4D97-AF65-F5344CB8AC3E}">
        <p14:creationId xmlns:p14="http://schemas.microsoft.com/office/powerpoint/2010/main" val="39611423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255908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6775687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We’ll only use this slide if we have time to talk about prompts that engage students.</a:t>
            </a:r>
          </a:p>
        </p:txBody>
      </p:sp>
    </p:spTree>
    <p:extLst>
      <p:ext uri="{BB962C8B-B14F-4D97-AF65-F5344CB8AC3E}">
        <p14:creationId xmlns:p14="http://schemas.microsoft.com/office/powerpoint/2010/main" val="127670995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We will behave like students. Our first step in writing a good essay is to find the truth in a prompt.</a:t>
            </a:r>
          </a:p>
          <a:p>
            <a:pPr lvl="0" rtl="0">
              <a:buNone/>
            </a:pPr>
            <a:r>
              <a:rPr lang="en"/>
              <a:t>an example of a truism. In literature, you would call those statements themes. What is the evidence that this statement is true?</a:t>
            </a:r>
          </a:p>
          <a:p>
            <a:pPr>
              <a:buNone/>
            </a:pPr>
            <a:r>
              <a:rPr lang="en"/>
              <a:t>(Following the discussion.) Imagine that your students were given the prompt: Write a narrative which demonstrates that “honesty is the best policy.” It is likely that during the discussion the students found a story that could illustrate the truism.</a:t>
            </a:r>
          </a:p>
        </p:txBody>
      </p:sp>
    </p:spTree>
    <p:extLst>
      <p:ext uri="{BB962C8B-B14F-4D97-AF65-F5344CB8AC3E}">
        <p14:creationId xmlns:p14="http://schemas.microsoft.com/office/powerpoint/2010/main" val="127967874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Show photo before revealing truism. Students describe what they see. Reveal truism. What does the statement mean and how does it relate to the photo? Do they agree? Is it true for most people? Change the underlined word to make the statement true. Friendship, love, encouragement, belief. (Also can find truism in asking what holds people back.) Write truism in writer’s notebook. Underline the most important or interesting word or phrase in your truism.</a:t>
            </a:r>
          </a:p>
          <a:p>
            <a:endParaRPr lang="en"/>
          </a:p>
        </p:txBody>
      </p:sp>
    </p:spTree>
    <p:extLst>
      <p:ext uri="{BB962C8B-B14F-4D97-AF65-F5344CB8AC3E}">
        <p14:creationId xmlns:p14="http://schemas.microsoft.com/office/powerpoint/2010/main" val="403707733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45</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Angela and Cathie</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46</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47</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As the standards for reading naturally involve analyzing and responding to written material, it follows that the corresponding arts references emphasized the processes of analyzing, comparing, and responding to works of art, as opposed to engaging in the creation of new works.</a:t>
            </a:r>
          </a:p>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48</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49</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50</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51</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Deepen their understanding….of important concepts by explaining and providing examples of those concepts</a:t>
            </a:r>
          </a:p>
          <a:p>
            <a:pPr>
              <a:spcBef>
                <a:spcPct val="0"/>
              </a:spcBef>
            </a:pPr>
            <a:endParaRPr lang="en-US" dirty="0" smtClean="0"/>
          </a:p>
          <a:p>
            <a:pPr>
              <a:spcBef>
                <a:spcPct val="0"/>
              </a:spcBef>
            </a:pPr>
            <a:r>
              <a:rPr lang="en-US" dirty="0" smtClean="0"/>
              <a:t>Make important connections….to real-life applications of the math they are learning. </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52</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53</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54</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a:t>
            </a:r>
          </a:p>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55</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Angela and Cathie</a:t>
            </a:r>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DECD3B-5379-4BCE-BAC2-2AE627BEEA1C}" type="slidenum">
              <a:rPr lang="en-US">
                <a:cs typeface="Arial" charset="0"/>
              </a:rPr>
              <a:pPr fontAlgn="base">
                <a:spcBef>
                  <a:spcPct val="0"/>
                </a:spcBef>
                <a:spcAft>
                  <a:spcPct val="0"/>
                </a:spcAft>
              </a:pPr>
              <a:t>5</a:t>
            </a:fld>
            <a:endParaRPr lang="en-US" dirty="0">
              <a:cs typeface="Arial" charset="0"/>
            </a:endParaRPr>
          </a:p>
        </p:txBody>
      </p:sp>
    </p:spTree>
    <p:extLst>
      <p:ext uri="{BB962C8B-B14F-4D97-AF65-F5344CB8AC3E}">
        <p14:creationId xmlns:p14="http://schemas.microsoft.com/office/powerpoint/2010/main" val="30387423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56</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57</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Deepen their understanding….. of important historical and social concepts by researching, explaining and defining events in history</a:t>
            </a:r>
          </a:p>
          <a:p>
            <a:pPr>
              <a:spcBef>
                <a:spcPct val="0"/>
              </a:spcBef>
            </a:pPr>
            <a:endParaRPr lang="en-US" dirty="0" smtClean="0"/>
          </a:p>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Make important connections to real-life applications  and the information they are learning.</a:t>
            </a:r>
          </a:p>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58</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59</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60</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Deepen their understanding….. of important historical and social concepts by researching, explaining and defining events in history</a:t>
            </a:r>
          </a:p>
          <a:p>
            <a:pPr>
              <a:spcBef>
                <a:spcPct val="0"/>
              </a:spcBef>
            </a:pPr>
            <a:endParaRPr lang="en-US" dirty="0" smtClean="0"/>
          </a:p>
          <a:p>
            <a:pPr marL="0" marR="0" indent="0" algn="l" defTabSz="914400" rtl="0" eaLnBrk="1" fontAlgn="auto" latinLnBrk="0" hangingPunct="1">
              <a:lnSpc>
                <a:spcPct val="100000"/>
              </a:lnSpc>
              <a:spcBef>
                <a:spcPct val="0"/>
              </a:spcBef>
              <a:spcAft>
                <a:spcPts val="0"/>
              </a:spcAft>
              <a:buClrTx/>
              <a:buSzTx/>
              <a:buFontTx/>
              <a:buNone/>
              <a:tabLst/>
              <a:defRPr/>
            </a:pPr>
            <a:r>
              <a:rPr lang="en-US" dirty="0" smtClean="0"/>
              <a:t>Make important connections to real-life applications  and the information they are learning.</a:t>
            </a:r>
          </a:p>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61</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62</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63</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Deepen their understanding of important concepts by developing sentences and writing translations.</a:t>
            </a:r>
          </a:p>
          <a:p>
            <a:endParaRPr lang="en-US" dirty="0" smtClean="0"/>
          </a:p>
          <a:p>
            <a:r>
              <a:rPr lang="en-US" dirty="0" smtClean="0"/>
              <a:t>Make important connections to real-life applications  and the information they are learning.</a:t>
            </a:r>
          </a:p>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64</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TextEdit="1"/>
          </p:cNvSpPr>
          <p:nvPr>
            <p:ph type="sldImg"/>
          </p:nvPr>
        </p:nvSpPr>
        <p:spPr bwMode="auto">
          <a:noFill/>
          <a:ln>
            <a:solidFill>
              <a:srgbClr val="000000"/>
            </a:solidFill>
            <a:miter lim="800000"/>
            <a:headEnd/>
            <a:tailEnd/>
          </a:ln>
        </p:spPr>
      </p:sp>
      <p:sp>
        <p:nvSpPr>
          <p:cNvPr id="51203"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3961839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This is the “bookend” for Angela and Cathie</a:t>
            </a:r>
          </a:p>
          <a:p>
            <a:pPr fontAlgn="auto">
              <a:spcBef>
                <a:spcPts val="0"/>
              </a:spcBef>
              <a:spcAft>
                <a:spcPts val="0"/>
              </a:spcAft>
              <a:defRPr/>
            </a:pPr>
            <a:endParaRPr lang="en-US" dirty="0" smtClean="0"/>
          </a:p>
          <a:p>
            <a:pPr fontAlgn="auto">
              <a:spcBef>
                <a:spcPts val="0"/>
              </a:spcBef>
              <a:spcAft>
                <a:spcPts val="0"/>
              </a:spcAft>
              <a:defRPr/>
            </a:pPr>
            <a:r>
              <a:rPr lang="en-US" dirty="0" smtClean="0"/>
              <a:t>Below is a summary of our thoughts yesterday about this:</a:t>
            </a:r>
          </a:p>
          <a:p>
            <a:pPr fontAlgn="auto">
              <a:spcBef>
                <a:spcPts val="0"/>
              </a:spcBef>
              <a:spcAft>
                <a:spcPts val="0"/>
              </a:spcAft>
              <a:defRPr/>
            </a:pPr>
            <a:endParaRPr lang="en-US" dirty="0" smtClean="0"/>
          </a:p>
          <a:p>
            <a:pPr marL="228600" indent="-228600" fontAlgn="auto">
              <a:spcBef>
                <a:spcPts val="0"/>
              </a:spcBef>
              <a:spcAft>
                <a:spcPts val="0"/>
              </a:spcAft>
              <a:buFontTx/>
              <a:buAutoNum type="arabicPeriod"/>
              <a:defRPr/>
            </a:pPr>
            <a:r>
              <a:rPr lang="en-US" dirty="0" smtClean="0"/>
              <a:t>Keep it safe for teachers by having one-on-one sessions (coaching/mentoring cycle) where we walk beside them as they now take the lead and present writing strategies/mini lessons etc. to their students.</a:t>
            </a:r>
          </a:p>
          <a:p>
            <a:pPr marL="228600" indent="-228600" fontAlgn="auto">
              <a:spcBef>
                <a:spcPts val="0"/>
              </a:spcBef>
              <a:spcAft>
                <a:spcPts val="0"/>
              </a:spcAft>
              <a:buFontTx/>
              <a:buAutoNum type="arabicPeriod"/>
              <a:defRPr/>
            </a:pPr>
            <a:r>
              <a:rPr lang="en-US" dirty="0" smtClean="0"/>
              <a:t>They will chose to replicate a strategy used in the PD sessions with their students but at their students’ level and with their content.</a:t>
            </a:r>
          </a:p>
          <a:p>
            <a:pPr marL="228600" indent="-228600" fontAlgn="auto">
              <a:spcBef>
                <a:spcPts val="0"/>
              </a:spcBef>
              <a:spcAft>
                <a:spcPts val="0"/>
              </a:spcAft>
              <a:buFontTx/>
              <a:buAutoNum type="arabicPeriod"/>
              <a:defRPr/>
            </a:pPr>
            <a:r>
              <a:rPr lang="en-US" dirty="0" smtClean="0"/>
              <a:t>We will have a planning conversation (walk beside) with them prior to their teaching the lesson.</a:t>
            </a:r>
          </a:p>
          <a:p>
            <a:pPr marL="228600" indent="-228600" fontAlgn="auto">
              <a:spcBef>
                <a:spcPts val="0"/>
              </a:spcBef>
              <a:spcAft>
                <a:spcPts val="0"/>
              </a:spcAft>
              <a:buFontTx/>
              <a:buAutoNum type="arabicPeriod"/>
              <a:defRPr/>
            </a:pPr>
            <a:r>
              <a:rPr lang="en-US" dirty="0" smtClean="0"/>
              <a:t>We will collect the data THEY have requested (a second set of eyes) as we observe the lesson.  </a:t>
            </a:r>
          </a:p>
          <a:p>
            <a:pPr marL="228600" indent="-228600" fontAlgn="auto">
              <a:spcBef>
                <a:spcPts val="0"/>
              </a:spcBef>
              <a:spcAft>
                <a:spcPts val="0"/>
              </a:spcAft>
              <a:buFontTx/>
              <a:buAutoNum type="arabicPeriod"/>
              <a:defRPr/>
            </a:pPr>
            <a:r>
              <a:rPr lang="en-US" dirty="0" smtClean="0"/>
              <a:t>We don’t need to watch the entire class period, but we want to watch the entire writing lesson.</a:t>
            </a:r>
          </a:p>
          <a:p>
            <a:pPr marL="228600" indent="-228600" fontAlgn="auto">
              <a:spcBef>
                <a:spcPts val="0"/>
              </a:spcBef>
              <a:spcAft>
                <a:spcPts val="0"/>
              </a:spcAft>
              <a:buFontTx/>
              <a:buAutoNum type="arabicPeriod"/>
              <a:defRPr/>
            </a:pPr>
            <a:r>
              <a:rPr lang="en-US" dirty="0" smtClean="0"/>
              <a:t>We will reflect with the teacher after the lesson.</a:t>
            </a:r>
          </a:p>
          <a:p>
            <a:pPr marL="685800" lvl="1" indent="-228600" fontAlgn="auto">
              <a:spcBef>
                <a:spcPts val="0"/>
              </a:spcBef>
              <a:spcAft>
                <a:spcPts val="0"/>
              </a:spcAft>
              <a:buFontTx/>
              <a:buAutoNum type="arabicPeriod"/>
              <a:defRPr/>
            </a:pPr>
            <a:r>
              <a:rPr lang="en-US" dirty="0" smtClean="0"/>
              <a:t>This can be handled several ways.  One of us can reflect with the teacher while the other steps into the classroom and teaches for the 20 minutes it take to have a reflective conversation.</a:t>
            </a:r>
          </a:p>
          <a:p>
            <a:pPr marL="685800" lvl="1" indent="-228600" fontAlgn="auto">
              <a:spcBef>
                <a:spcPts val="0"/>
              </a:spcBef>
              <a:spcAft>
                <a:spcPts val="0"/>
              </a:spcAft>
              <a:buFontTx/>
              <a:buAutoNum type="arabicPeriod"/>
              <a:defRPr/>
            </a:pPr>
            <a:r>
              <a:rPr lang="en-US" dirty="0" smtClean="0"/>
              <a:t>We can set up a conference time meeting with the teacher.</a:t>
            </a:r>
          </a:p>
          <a:p>
            <a:pPr marL="685800" lvl="1" indent="-228600" fontAlgn="auto">
              <a:spcBef>
                <a:spcPts val="0"/>
              </a:spcBef>
              <a:spcAft>
                <a:spcPts val="0"/>
              </a:spcAft>
              <a:buFontTx/>
              <a:buAutoNum type="arabicPeriod"/>
              <a:defRPr/>
            </a:pPr>
            <a:r>
              <a:rPr lang="en-US" dirty="0" smtClean="0"/>
              <a:t>We can </a:t>
            </a:r>
            <a:r>
              <a:rPr lang="en-US" dirty="0" err="1" smtClean="0"/>
              <a:t>skype</a:t>
            </a:r>
            <a:r>
              <a:rPr lang="en-US" dirty="0" smtClean="0"/>
              <a:t> with the teacher at a mutually agreed upon time.</a:t>
            </a:r>
          </a:p>
          <a:p>
            <a:pPr marL="685800" lvl="1" indent="-228600" fontAlgn="auto">
              <a:spcBef>
                <a:spcPts val="0"/>
              </a:spcBef>
              <a:spcAft>
                <a:spcPts val="0"/>
              </a:spcAft>
              <a:buFontTx/>
              <a:buAutoNum type="arabicPeriod"/>
              <a:defRPr/>
            </a:pPr>
            <a:r>
              <a:rPr lang="en-US" dirty="0" smtClean="0"/>
              <a:t>ETC.</a:t>
            </a:r>
            <a:endParaRPr lang="en-US" dirty="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139691F-12E0-4751-8211-381D90AA4F32}" type="slidenum">
              <a:rPr lang="en-US">
                <a:cs typeface="Arial" charset="0"/>
              </a:rPr>
              <a:pPr fontAlgn="base">
                <a:spcBef>
                  <a:spcPct val="0"/>
                </a:spcBef>
                <a:spcAft>
                  <a:spcPct val="0"/>
                </a:spcAft>
              </a:pPr>
              <a:t>6</a:t>
            </a:fld>
            <a:endParaRPr lang="en-US">
              <a:cs typeface="Arial" charset="0"/>
            </a:endParaRPr>
          </a:p>
        </p:txBody>
      </p:sp>
    </p:spTree>
    <p:extLst>
      <p:ext uri="{BB962C8B-B14F-4D97-AF65-F5344CB8AC3E}">
        <p14:creationId xmlns:p14="http://schemas.microsoft.com/office/powerpoint/2010/main" val="343757328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afternoon’s teaching piece</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67</a:t>
            </a:fld>
            <a:endParaRPr lang="en-US" dirty="0"/>
          </a:p>
        </p:txBody>
      </p:sp>
    </p:spTree>
    <p:extLst>
      <p:ext uri="{BB962C8B-B14F-4D97-AF65-F5344CB8AC3E}">
        <p14:creationId xmlns:p14="http://schemas.microsoft.com/office/powerpoint/2010/main" val="260117992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 minute quick-write. No sharing at this time. It will be added to later.</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68</a:t>
            </a:fld>
            <a:endParaRPr lang="en-US" dirty="0"/>
          </a:p>
        </p:txBody>
      </p:sp>
    </p:spTree>
    <p:extLst>
      <p:ext uri="{BB962C8B-B14F-4D97-AF65-F5344CB8AC3E}">
        <p14:creationId xmlns:p14="http://schemas.microsoft.com/office/powerpoint/2010/main" val="375464542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 minute free-write. Turn to a partner and determine who has the fewest TV sets. </a:t>
            </a:r>
            <a:r>
              <a:rPr lang="en-US" baseline="0" dirty="0" smtClean="0"/>
              <a:t>The person with the fewest television sets begins. One minute each pair/share.</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69</a:t>
            </a:fld>
            <a:endParaRPr lang="en-US" dirty="0"/>
          </a:p>
        </p:txBody>
      </p:sp>
    </p:spTree>
    <p:extLst>
      <p:ext uri="{BB962C8B-B14F-4D97-AF65-F5344CB8AC3E}">
        <p14:creationId xmlns:p14="http://schemas.microsoft.com/office/powerpoint/2010/main" val="325341032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Create two columns – one for images and one for words. What are you noticing?</a:t>
            </a:r>
          </a:p>
          <a:p>
            <a:r>
              <a:rPr lang="en-US" dirty="0" smtClean="0"/>
              <a:t>Do a group share and create a chart.</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70</a:t>
            </a:fld>
            <a:endParaRPr lang="en-US" dirty="0"/>
          </a:p>
        </p:txBody>
      </p:sp>
    </p:spTree>
    <p:extLst>
      <p:ext uri="{BB962C8B-B14F-4D97-AF65-F5344CB8AC3E}">
        <p14:creationId xmlns:p14="http://schemas.microsoft.com/office/powerpoint/2010/main" val="328257897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Two minute free-write. Partner share what you added after</a:t>
            </a:r>
            <a:r>
              <a:rPr lang="en-US" baseline="0" dirty="0" smtClean="0"/>
              <a:t> you studied the poster.</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71</a:t>
            </a:fld>
            <a:endParaRPr lang="en-US" dirty="0"/>
          </a:p>
        </p:txBody>
      </p:sp>
    </p:spTree>
    <p:extLst>
      <p:ext uri="{BB962C8B-B14F-4D97-AF65-F5344CB8AC3E}">
        <p14:creationId xmlns:p14="http://schemas.microsoft.com/office/powerpoint/2010/main" val="370007685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Three minute free-write. Partner share the additions.</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73</a:t>
            </a:fld>
            <a:endParaRPr lang="en-US" dirty="0"/>
          </a:p>
        </p:txBody>
      </p:sp>
    </p:spTree>
    <p:extLst>
      <p:ext uri="{BB962C8B-B14F-4D97-AF65-F5344CB8AC3E}">
        <p14:creationId xmlns:p14="http://schemas.microsoft.com/office/powerpoint/2010/main" val="241155336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Three minute free-write. Reread the whole thing to yourself</a:t>
            </a:r>
            <a:r>
              <a:rPr lang="en-US" baseline="0" dirty="0" smtClean="0"/>
              <a:t> to see if it hangs together.</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75</a:t>
            </a:fld>
            <a:endParaRPr lang="en-US" dirty="0"/>
          </a:p>
        </p:txBody>
      </p:sp>
    </p:spTree>
    <p:extLst>
      <p:ext uri="{BB962C8B-B14F-4D97-AF65-F5344CB8AC3E}">
        <p14:creationId xmlns:p14="http://schemas.microsoft.com/office/powerpoint/2010/main" val="208263430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Transitions were added here.</a:t>
            </a:r>
          </a:p>
          <a:p>
            <a:r>
              <a:rPr lang="en-US" dirty="0" smtClean="0"/>
              <a:t>Participants will be given some thinking time (one minute) to reread their response to the quote and think about what they will share with the group.</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76</a:t>
            </a:fld>
            <a:endParaRPr lang="en-US" dirty="0"/>
          </a:p>
        </p:txBody>
      </p:sp>
    </p:spTree>
    <p:extLst>
      <p:ext uri="{BB962C8B-B14F-4D97-AF65-F5344CB8AC3E}">
        <p14:creationId xmlns:p14="http://schemas.microsoft.com/office/powerpoint/2010/main" val="323313532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Closure. Since this will be a good take-away to help</a:t>
            </a:r>
            <a:r>
              <a:rPr lang="en-US" baseline="0" dirty="0" smtClean="0"/>
              <a:t> me consider what they have learned, I have prepared a hard copy to fill out.</a:t>
            </a:r>
          </a:p>
          <a:p>
            <a:r>
              <a:rPr lang="en-US" baseline="0" dirty="0" smtClean="0"/>
              <a:t>Volunteers share with the entire group.</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77</a:t>
            </a:fld>
            <a:endParaRPr lang="en-US" dirty="0"/>
          </a:p>
        </p:txBody>
      </p:sp>
    </p:spTree>
    <p:extLst>
      <p:ext uri="{BB962C8B-B14F-4D97-AF65-F5344CB8AC3E}">
        <p14:creationId xmlns:p14="http://schemas.microsoft.com/office/powerpoint/2010/main" val="168345425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Laquey</a:t>
            </a:r>
            <a:r>
              <a:rPr lang="en-US" dirty="0" smtClean="0"/>
              <a:t> teachers</a:t>
            </a:r>
            <a:r>
              <a:rPr lang="en-US" baseline="0" dirty="0" smtClean="0"/>
              <a:t> can’t post directly, but they could put their idea on a Post-It and we could post while they watch.</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78</a:t>
            </a:fld>
            <a:endParaRPr lang="en-US" dirty="0"/>
          </a:p>
        </p:txBody>
      </p:sp>
    </p:spTree>
    <p:extLst>
      <p:ext uri="{BB962C8B-B14F-4D97-AF65-F5344CB8AC3E}">
        <p14:creationId xmlns:p14="http://schemas.microsoft.com/office/powerpoint/2010/main" val="1904625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Angela and Cathie</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7</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Cathie</a:t>
            </a:r>
            <a:endParaRPr lang="en-US"/>
          </a:p>
        </p:txBody>
      </p:sp>
      <p:sp>
        <p:nvSpPr>
          <p:cNvPr id="4" name="Slide Number Placeholder 3"/>
          <p:cNvSpPr>
            <a:spLocks noGrp="1"/>
          </p:cNvSpPr>
          <p:nvPr>
            <p:ph type="sldNum" sz="quarter" idx="10"/>
          </p:nvPr>
        </p:nvSpPr>
        <p:spPr/>
        <p:txBody>
          <a:bodyPr/>
          <a:lstStyle/>
          <a:p>
            <a:fld id="{2DB9908E-9A63-4440-8FC0-3E8A279B905D}" type="slidenum">
              <a:rPr lang="en-US" smtClean="0"/>
              <a:pPr/>
              <a:t>79</a:t>
            </a:fld>
            <a:endParaRPr 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have been transitioned in.</a:t>
            </a:r>
            <a:endParaRPr lang="en-US" dirty="0"/>
          </a:p>
        </p:txBody>
      </p:sp>
      <p:sp>
        <p:nvSpPr>
          <p:cNvPr id="4" name="Slide Number Placeholder 3"/>
          <p:cNvSpPr>
            <a:spLocks noGrp="1"/>
          </p:cNvSpPr>
          <p:nvPr>
            <p:ph type="sldNum" sz="quarter" idx="10"/>
          </p:nvPr>
        </p:nvSpPr>
        <p:spPr/>
        <p:txBody>
          <a:bodyPr/>
          <a:lstStyle/>
          <a:p>
            <a:pPr>
              <a:defRPr/>
            </a:pPr>
            <a:fld id="{CD720CEA-1636-49F5-A1B8-ED0C09DA82CB}" type="slidenum">
              <a:rPr lang="en-US" smtClean="0"/>
              <a:pPr>
                <a:defRPr/>
              </a:pPr>
              <a:t>80</a:t>
            </a:fld>
            <a:endParaRPr lang="en-US" dirty="0"/>
          </a:p>
        </p:txBody>
      </p:sp>
    </p:spTree>
    <p:extLst>
      <p:ext uri="{BB962C8B-B14F-4D97-AF65-F5344CB8AC3E}">
        <p14:creationId xmlns:p14="http://schemas.microsoft.com/office/powerpoint/2010/main" val="3660628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US" b="1" dirty="0" smtClean="0">
                <a:solidFill>
                  <a:srgbClr val="C00000"/>
                </a:solidFill>
              </a:rPr>
              <a:t>The underlying rationale for carrying out this work stems from the assumption that the educational process can be greatly enhanced when teachers learn about the everyday lived contexts of their students' lives.</a:t>
            </a:r>
            <a:endParaRPr lang="en" b="1" dirty="0">
              <a:solidFill>
                <a:srgbClr val="C00000"/>
              </a:solidFill>
            </a:endParaRPr>
          </a:p>
        </p:txBody>
      </p:sp>
    </p:spTree>
    <p:extLst>
      <p:ext uri="{BB962C8B-B14F-4D97-AF65-F5344CB8AC3E}">
        <p14:creationId xmlns:p14="http://schemas.microsoft.com/office/powerpoint/2010/main" val="10877594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dirty="0"/>
              <a:t>Colleen creates a tree poster. Each person brings unique talents and abilities to the group. Today everyone will begin by identifying their own natural resources. Freewrite about the personal resources you bring with you today: your experience, background, abilities, knowledge, training, talents, virtues, strengths, attitudes, ingenuity, and resourcefulness. Consider your best qualities, skills, and life experiences. Perhaps you have survived adversity, are creative, have raised children, started a business, won a speech award. Don’t be modest; claim all your strengths</a:t>
            </a:r>
            <a:r>
              <a:rPr lang="en" dirty="0" smtClean="0"/>
              <a:t>.</a:t>
            </a:r>
          </a:p>
          <a:p>
            <a:pPr>
              <a:buNone/>
            </a:pPr>
            <a:endParaRPr lang="en" dirty="0" smtClean="0"/>
          </a:p>
          <a:p>
            <a:pPr>
              <a:buNone/>
            </a:pPr>
            <a:r>
              <a:rPr lang="en" b="1" dirty="0" smtClean="0">
                <a:solidFill>
                  <a:srgbClr val="C00000"/>
                </a:solidFill>
              </a:rPr>
              <a:t>Colleen:  The directions for sharing and writing on leaf post-it fly in upon clicking</a:t>
            </a:r>
            <a:r>
              <a:rPr lang="en" b="1" baseline="0" dirty="0" smtClean="0">
                <a:solidFill>
                  <a:srgbClr val="C00000"/>
                </a:solidFill>
              </a:rPr>
              <a:t> so that you can give one direction at a time.  </a:t>
            </a:r>
            <a:endParaRPr lang="en" b="1" dirty="0">
              <a:solidFill>
                <a:srgbClr val="C00000"/>
              </a:solidFill>
            </a:endParaRPr>
          </a:p>
        </p:txBody>
      </p:sp>
    </p:spTree>
    <p:extLst>
      <p:ext uri="{BB962C8B-B14F-4D97-AF65-F5344CB8AC3E}">
        <p14:creationId xmlns:p14="http://schemas.microsoft.com/office/powerpoint/2010/main" val="705450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601684A-7AB2-5E45-8E9F-78E322CBF2AC}" type="datetimeFigureOut">
              <a:rPr lang="en-US" smtClean="0"/>
              <a:pPr/>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3552176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01684A-7AB2-5E45-8E9F-78E322CBF2AC}" type="datetimeFigureOut">
              <a:rPr lang="en-US" smtClean="0"/>
              <a:pPr/>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77509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01684A-7AB2-5E45-8E9F-78E322CBF2AC}" type="datetimeFigureOut">
              <a:rPr lang="en-US" smtClean="0"/>
              <a:pPr/>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5664835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2" name="Shape 12"/>
          <p:cNvSpPr txBox="1">
            <a:spLocks noGrp="1"/>
          </p:cNvSpPr>
          <p:nvPr>
            <p:ph type="body" idx="1"/>
          </p:nvPr>
        </p:nvSpPr>
        <p:spPr>
          <a:xfrm>
            <a:off x="457200" y="1600200"/>
            <a:ext cx="8229600" cy="4967573"/>
          </a:xfrm>
          <a:prstGeom prst="rect">
            <a:avLst/>
          </a:prstGeom>
        </p:spPr>
        <p:txBody>
          <a:bodyPr lIns="91425" tIns="91425" rIns="91425" bIns="91425" anchor="t" anchorCtr="0"/>
          <a:lstStyle>
            <a:lvl1pPr>
              <a:defRPr/>
            </a:lvl1pPr>
            <a:lvl2pPr indent="457200">
              <a:defRPr/>
            </a:lvl2pPr>
            <a:lvl3pPr indent="914400">
              <a:defRPr/>
            </a:lvl3pPr>
            <a:lvl4pPr indent="1371600">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5" name="Shape 15"/>
          <p:cNvSpPr txBox="1">
            <a:spLocks noGrp="1"/>
          </p:cNvSpPr>
          <p:nvPr>
            <p:ph type="body" idx="1"/>
          </p:nvPr>
        </p:nvSpPr>
        <p:spPr>
          <a:xfrm>
            <a:off x="457201" y="1600200"/>
            <a:ext cx="3994525" cy="4967573"/>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2"/>
          </p:nvPr>
        </p:nvSpPr>
        <p:spPr>
          <a:xfrm>
            <a:off x="4692274" y="1600200"/>
            <a:ext cx="3994525" cy="4967573"/>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01684A-7AB2-5E45-8E9F-78E322CBF2AC}" type="datetimeFigureOut">
              <a:rPr lang="en-US" smtClean="0"/>
              <a:pPr/>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36444344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601684A-7AB2-5E45-8E9F-78E322CBF2AC}" type="datetimeFigureOut">
              <a:rPr lang="en-US" smtClean="0"/>
              <a:pPr/>
              <a:t>3/18/14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3323577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601684A-7AB2-5E45-8E9F-78E322CBF2AC}" type="datetimeFigureOut">
              <a:rPr lang="en-US" smtClean="0"/>
              <a:pPr/>
              <a:t>3/18/14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1765361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601684A-7AB2-5E45-8E9F-78E322CBF2AC}" type="datetimeFigureOut">
              <a:rPr lang="en-US" smtClean="0"/>
              <a:pPr/>
              <a:t>3/18/14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3880928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01684A-7AB2-5E45-8E9F-78E322CBF2AC}" type="datetimeFigureOut">
              <a:rPr lang="en-US" smtClean="0"/>
              <a:pPr/>
              <a:t>3/18/14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2604485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01684A-7AB2-5E45-8E9F-78E322CBF2AC}" type="datetimeFigureOut">
              <a:rPr lang="en-US" smtClean="0"/>
              <a:pPr/>
              <a:t>3/18/14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358548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01684A-7AB2-5E45-8E9F-78E322CBF2AC}" type="datetimeFigureOut">
              <a:rPr lang="en-US" smtClean="0"/>
              <a:pPr/>
              <a:t>3/18/14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3333204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601684A-7AB2-5E45-8E9F-78E322CBF2AC}" type="datetimeFigureOut">
              <a:rPr lang="en-US" smtClean="0"/>
              <a:pPr/>
              <a:t>3/18/14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FF00C2-D6DF-D64D-9A8D-BF01A220F663}" type="slidenum">
              <a:rPr lang="en-US" smtClean="0"/>
              <a:pPr/>
              <a:t>‹#›</a:t>
            </a:fld>
            <a:endParaRPr lang="en-US"/>
          </a:p>
        </p:txBody>
      </p:sp>
    </p:spTree>
    <p:extLst>
      <p:ext uri="{BB962C8B-B14F-4D97-AF65-F5344CB8AC3E}">
        <p14:creationId xmlns:p14="http://schemas.microsoft.com/office/powerpoint/2010/main" val="339190979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01684A-7AB2-5E45-8E9F-78E322CBF2AC}" type="datetimeFigureOut">
              <a:rPr lang="en-US" smtClean="0"/>
              <a:pPr/>
              <a:t>3/18/14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FF00C2-D6DF-D64D-9A8D-BF01A220F663}" type="slidenum">
              <a:rPr lang="en-US" smtClean="0"/>
              <a:pPr/>
              <a:t>‹#›</a:t>
            </a:fld>
            <a:endParaRPr lang="en-US"/>
          </a:p>
        </p:txBody>
      </p:sp>
    </p:spTree>
    <p:extLst>
      <p:ext uri="{BB962C8B-B14F-4D97-AF65-F5344CB8AC3E}">
        <p14:creationId xmlns:p14="http://schemas.microsoft.com/office/powerpoint/2010/main" val="38838458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0.wmf"/><Relationship Id="rId4" Type="http://schemas.openxmlformats.org/officeDocument/2006/relationships/image" Target="../media/image11.wmf"/><Relationship Id="rId5"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1" Type="http://schemas.openxmlformats.org/officeDocument/2006/relationships/image" Target="../media/image15.wmf"/><Relationship Id="rId12"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gif"/><Relationship Id="rId4" Type="http://schemas.openxmlformats.org/officeDocument/2006/relationships/diagramData" Target="../diagrams/data1.xml"/><Relationship Id="rId5" Type="http://schemas.openxmlformats.org/officeDocument/2006/relationships/diagramLayout" Target="../diagrams/layout1.xml"/><Relationship Id="rId6" Type="http://schemas.openxmlformats.org/officeDocument/2006/relationships/diagramQuickStyle" Target="../diagrams/quickStyle1.xml"/><Relationship Id="rId7" Type="http://schemas.openxmlformats.org/officeDocument/2006/relationships/diagramColors" Target="../diagrams/colors1.xml"/><Relationship Id="rId8" Type="http://schemas.microsoft.com/office/2007/relationships/diagramDrawing" Target="../diagrams/drawing1.xml"/><Relationship Id="rId9" Type="http://schemas.openxmlformats.org/officeDocument/2006/relationships/image" Target="../media/image13.wmf"/><Relationship Id="rId10" Type="http://schemas.openxmlformats.org/officeDocument/2006/relationships/image" Target="../media/image14.wmf"/></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wmf"/><Relationship Id="rId5" Type="http://schemas.openxmlformats.org/officeDocument/2006/relationships/image" Target="../media/image18.jpeg"/><Relationship Id="rId6"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jpeg"/><Relationship Id="rId5" Type="http://schemas.openxmlformats.org/officeDocument/2006/relationships/image" Target="../media/image21.jpeg"/><Relationship Id="rId6" Type="http://schemas.openxmlformats.org/officeDocument/2006/relationships/image" Target="../media/image22.jpeg"/><Relationship Id="rId7"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image" Target="../media/image24.wmf"/><Relationship Id="rId4" Type="http://schemas.openxmlformats.org/officeDocument/2006/relationships/image" Target="../media/image25.jpe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jpeg"/></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7.png"/><Relationship Id="rId5" Type="http://schemas.openxmlformats.org/officeDocument/2006/relationships/image" Target="../media/image20.jpeg"/><Relationship Id="rId6"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hyperlink" Target="http://www.google.com/url?sa=i&amp;rct=j&amp;q=&amp;esrc=s&amp;frm=1&amp;source=images&amp;cd=&amp;cad=rja&amp;docid=TRcSwS_BXEUtUM&amp;tbnid=PpC0azuQTMD8qM:&amp;ved=0CAUQjRw&amp;url=http://researchonmedical.com/2013/05/8-positive-ways-to-deal-with-your-negative-emotions/&amp;ei=9175UsX5FMeU2wXdiICQDA&amp;bvm=bv.60983673,d.aWc&amp;psig=AFQjCNEltZgSQnOxUwIRZD4sN_0LHcVf_g&amp;ust=1392160868506501" TargetMode="External"/><Relationship Id="rId5" Type="http://schemas.openxmlformats.org/officeDocument/2006/relationships/image" Target="../media/image32.jpeg"/><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2.jpeg"/><Relationship Id="rId1" Type="http://schemas.openxmlformats.org/officeDocument/2006/relationships/slideLayout" Target="../slideLayouts/slideLayout4.xml"/><Relationship Id="rId2"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eg"/><Relationship Id="rId1" Type="http://schemas.openxmlformats.org/officeDocument/2006/relationships/slideLayout" Target="../slideLayouts/slideLayout12.xml"/><Relationship Id="rId2" Type="http://schemas.openxmlformats.org/officeDocument/2006/relationships/notesSlide" Target="../notesSlides/notesSlide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3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hyperlink" Target="http://www.google.com/url?sa=i&amp;rct=j&amp;q=&amp;esrc=s&amp;frm=1&amp;source=images&amp;cd=&amp;cad=rja&amp;docid=Dlw87QByDps9WM&amp;tbnid=oYFaT500jH7rhM:&amp;ved=0CAUQjRw&amp;url=http://www.washingtonmonthly.com/college_guide/blog/gw_clean_it_yourself.php&amp;ei=EBOpUaKUBoGw8QTS_4CoBQ&amp;bvm=bv.47244034,d.eWU&amp;psig=AFQjCNGhccdYCxMSZa9woyU6bQ30lo5JnA&amp;ust=1370121320565738" TargetMode="External"/><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 Id="rId3" Type="http://schemas.openxmlformats.org/officeDocument/2006/relationships/image" Target="../media/image2.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7.xml"/><Relationship Id="rId3" Type="http://schemas.openxmlformats.org/officeDocument/2006/relationships/image" Target="../media/image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8.xml"/><Relationship Id="rId3" Type="http://schemas.openxmlformats.org/officeDocument/2006/relationships/image" Target="../media/image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 Id="rId3" Type="http://schemas.openxmlformats.org/officeDocument/2006/relationships/image" Target="../media/image2.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 Id="rId3" Type="http://schemas.openxmlformats.org/officeDocument/2006/relationships/image" Target="../media/image2.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 Id="rId3" Type="http://schemas.openxmlformats.org/officeDocument/2006/relationships/image" Target="../media/image35.jpeg"/></Relationships>
</file>

<file path=ppt/slides/_rels/slide37.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5.jpeg"/><Relationship Id="rId1" Type="http://schemas.openxmlformats.org/officeDocument/2006/relationships/slideLayout" Target="../slideLayouts/slideLayout12.xml"/><Relationship Id="rId2" Type="http://schemas.openxmlformats.org/officeDocument/2006/relationships/notesSlide" Target="../notesSlides/notesSlide3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3.xml"/><Relationship Id="rId3" Type="http://schemas.openxmlformats.org/officeDocument/2006/relationships/image" Target="../media/image35.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4.xml"/><Relationship Id="rId3" Type="http://schemas.openxmlformats.org/officeDocument/2006/relationships/image" Target="../media/image3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5.xml"/><Relationship Id="rId3" Type="http://schemas.openxmlformats.org/officeDocument/2006/relationships/image" Target="../media/image35.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6.xml"/><Relationship Id="rId3" Type="http://schemas.openxmlformats.org/officeDocument/2006/relationships/image" Target="../media/image35.jpeg"/></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5.jpeg"/><Relationship Id="rId1" Type="http://schemas.openxmlformats.org/officeDocument/2006/relationships/slideLayout" Target="../slideLayouts/slideLayout13.xml"/><Relationship Id="rId2" Type="http://schemas.openxmlformats.org/officeDocument/2006/relationships/notesSlide" Target="../notesSlides/notesSlide37.xml"/></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35.jpeg"/><Relationship Id="rId1" Type="http://schemas.openxmlformats.org/officeDocument/2006/relationships/slideLayout" Target="../slideLayouts/slideLayout12.xml"/><Relationship Id="rId2" Type="http://schemas.openxmlformats.org/officeDocument/2006/relationships/notesSlide" Target="../notesSlides/notesSlide3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0.jpe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1.jpeg"/><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1.jpe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2.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jpeg"/></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2.jpeg"/><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2.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2.jpeg"/></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3.jpeg"/><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4.jpeg"/><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2.jpeg"/></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5.wmf"/><Relationship Id="rId5" Type="http://schemas.openxmlformats.org/officeDocument/2006/relationships/image" Target="../media/image46.jpeg"/><Relationship Id="rId6" Type="http://schemas.openxmlformats.org/officeDocument/2006/relationships/image" Target="../media/image47.jpeg"/><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8.jpeg"/><Relationship Id="rId1" Type="http://schemas.openxmlformats.org/officeDocument/2006/relationships/slideLayout" Target="../slideLayouts/slideLayout2.xml"/><Relationship Id="rId2" Type="http://schemas.openxmlformats.org/officeDocument/2006/relationships/notesSlide" Target="../notesSlides/notesSlide5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 Id="rId3" Type="http://schemas.openxmlformats.org/officeDocument/2006/relationships/image" Target="../media/image2.jpeg"/></Relationships>
</file>

<file path=ppt/slides/_rels/slide5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9.jpeg"/><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hyperlink" Target="http://www.google.com/url?sa=i&amp;rct=j&amp;q=&amp;esrc=s&amp;frm=1&amp;source=images&amp;cd=&amp;cad=rja&amp;docid=g8kfE2zSgAdxDM&amp;tbnid=4a0qp_ZDeztHcM:&amp;ved=0CAUQjRw&amp;url=http://diogenescompany.com/3-steps-to-getting-highly-motivated-prospects-or-customers/&amp;ei=fx31UtLnDOjl2QW51YDoBA&amp;bvm=bv.60799247,d.b2I&amp;psig=AFQjCNHPe_K1hItvCRSn859cI_WTC7DXxQ&amp;ust=1391881880211466" TargetMode="External"/><Relationship Id="rId5" Type="http://schemas.openxmlformats.org/officeDocument/2006/relationships/hyperlink" Target="http://www.google.com/url?sa=i&amp;rct=j&amp;q=&amp;esrc=s&amp;frm=1&amp;source=images&amp;cd=&amp;cad=rja&amp;docid=ZNl4A3hUr3XK-M&amp;tbnid=BEo7zqTQVUrPHM:&amp;ved=0CAUQjRw&amp;url=http://www.denisebahs.com/social-media-coaching/&amp;ei=Lx71UtnFHaLs2QXP9IHQDw&amp;bvm=bv.60799247,d.b2I&amp;psig=AFQjCNHaJJaciiErKqhjNMbT4-8BPZfpvw&amp;ust=1391882149693795" TargetMode="External"/><Relationship Id="rId6"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3" Type="http://schemas.openxmlformats.org/officeDocument/2006/relationships/hyperlink" Target="http://www.factmonster.com/dayinhistory" TargetMode="External"/><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5.xml"/><Relationship Id="rId3" Type="http://schemas.openxmlformats.org/officeDocument/2006/relationships/image" Target="../media/image2.jpeg"/></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0.jpeg"/><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63.xml.rels><?xml version="1.0" encoding="UTF-8" standalone="yes"?>
<Relationships xmlns="http://schemas.openxmlformats.org/package/2006/relationships"><Relationship Id="rId3" Type="http://schemas.openxmlformats.org/officeDocument/2006/relationships/image" Target="../media/image51.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 Id="rId3" Type="http://schemas.openxmlformats.org/officeDocument/2006/relationships/image" Target="../media/image2.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6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52.jpeg"/><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0.xml"/><Relationship Id="rId3" Type="http://schemas.openxmlformats.org/officeDocument/2006/relationships/image" Target="../media/image35.jpe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1.xml"/><Relationship Id="rId3" Type="http://schemas.openxmlformats.org/officeDocument/2006/relationships/image" Target="../media/image35.jpeg"/></Relationships>
</file>

<file path=ppt/slides/_rels/slide69.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53.png"/><Relationship Id="rId1" Type="http://schemas.openxmlformats.org/officeDocument/2006/relationships/slideLayout" Target="../slideLayouts/slideLayout12.xml"/><Relationship Id="rId2" Type="http://schemas.openxmlformats.org/officeDocument/2006/relationships/notesSlide" Target="../notesSlides/notesSlide6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jpeg"/></Relationships>
</file>

<file path=ppt/slides/_rels/slide70.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notesSlide" Target="../notesSlides/notesSlide63.xml"/></Relationships>
</file>

<file path=ppt/slides/_rels/slide71.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55.png"/><Relationship Id="rId1" Type="http://schemas.openxmlformats.org/officeDocument/2006/relationships/slideLayout" Target="../slideLayouts/slideLayout12.xml"/><Relationship Id="rId2" Type="http://schemas.openxmlformats.org/officeDocument/2006/relationships/notesSlide" Target="../notesSlides/notesSlide6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5.jpeg"/></Relationships>
</file>

<file path=ppt/slides/_rels/slide73.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56.png"/><Relationship Id="rId1" Type="http://schemas.openxmlformats.org/officeDocument/2006/relationships/slideLayout" Target="../slideLayouts/slideLayout12.xml"/><Relationship Id="rId2" Type="http://schemas.openxmlformats.org/officeDocument/2006/relationships/notesSlide" Target="../notesSlides/notesSlide65.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5.jpeg"/><Relationship Id="rId3" Type="http://schemas.openxmlformats.org/officeDocument/2006/relationships/image" Target="../media/image57.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6.xml"/><Relationship Id="rId3" Type="http://schemas.openxmlformats.org/officeDocument/2006/relationships/image" Target="../media/image35.jpe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7.xml"/><Relationship Id="rId3" Type="http://schemas.openxmlformats.org/officeDocument/2006/relationships/image" Target="../media/image35.jpe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8.xml"/><Relationship Id="rId3" Type="http://schemas.openxmlformats.org/officeDocument/2006/relationships/image" Target="../media/image35.jpeg"/></Relationships>
</file>

<file path=ppt/slides/_rels/slide78.xml.rels><?xml version="1.0" encoding="UTF-8" standalone="yes"?>
<Relationships xmlns="http://schemas.openxmlformats.org/package/2006/relationships"><Relationship Id="rId3" Type="http://schemas.openxmlformats.org/officeDocument/2006/relationships/hyperlink" Target="http://padlet.com/wall/vo8n32raax" TargetMode="External"/><Relationship Id="rId4" Type="http://schemas.openxmlformats.org/officeDocument/2006/relationships/image" Target="../media/image35.jpeg"/><Relationship Id="rId1" Type="http://schemas.openxmlformats.org/officeDocument/2006/relationships/slideLayout" Target="../slideLayouts/slideLayout12.xml"/><Relationship Id="rId2" Type="http://schemas.openxmlformats.org/officeDocument/2006/relationships/notesSlide" Target="../notesSlides/notesSlide69.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0.xml"/><Relationship Id="rId3"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1.xml"/><Relationship Id="rId3" Type="http://schemas.openxmlformats.org/officeDocument/2006/relationships/image" Target="../media/image35.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https://encrypted-tbn1.gstatic.com/images?q=tbn:ANd9GcQTIXnBxMaxVjlrusi2PL_-vUjHXQt2Cjzr0d1dChoOc6xSuz-Y"/>
          <p:cNvPicPr>
            <a:picLocks noChangeAspect="1" noChangeArrowheads="1"/>
          </p:cNvPicPr>
          <p:nvPr/>
        </p:nvPicPr>
        <p:blipFill>
          <a:blip r:embed="rId3" cstate="print"/>
          <a:srcRect/>
          <a:stretch>
            <a:fillRect/>
          </a:stretch>
        </p:blipFill>
        <p:spPr bwMode="auto">
          <a:xfrm>
            <a:off x="304800" y="4876799"/>
            <a:ext cx="2305050" cy="1981201"/>
          </a:xfrm>
          <a:prstGeom prst="rect">
            <a:avLst/>
          </a:prstGeom>
          <a:noFill/>
        </p:spPr>
      </p:pic>
      <p:sp>
        <p:nvSpPr>
          <p:cNvPr id="14337" name="Title 1"/>
          <p:cNvSpPr>
            <a:spLocks noGrp="1"/>
          </p:cNvSpPr>
          <p:nvPr>
            <p:ph type="ctrTitle"/>
          </p:nvPr>
        </p:nvSpPr>
        <p:spPr>
          <a:xfrm>
            <a:off x="609600" y="990600"/>
            <a:ext cx="7772400" cy="1470025"/>
          </a:xfrm>
        </p:spPr>
        <p:txBody>
          <a:bodyPr/>
          <a:lstStyle/>
          <a:p>
            <a:r>
              <a:rPr lang="en-US" dirty="0" smtClean="0"/>
              <a:t>i3 Professional Development</a:t>
            </a:r>
          </a:p>
        </p:txBody>
      </p:sp>
      <p:sp>
        <p:nvSpPr>
          <p:cNvPr id="3" name="Subtitle 2"/>
          <p:cNvSpPr>
            <a:spLocks noGrp="1"/>
          </p:cNvSpPr>
          <p:nvPr>
            <p:ph type="subTitle" idx="1"/>
          </p:nvPr>
        </p:nvSpPr>
        <p:spPr>
          <a:xfrm>
            <a:off x="1524000" y="2438400"/>
            <a:ext cx="6400800" cy="1752600"/>
          </a:xfrm>
        </p:spPr>
        <p:txBody>
          <a:bodyPr rtlCol="0">
            <a:normAutofit/>
          </a:bodyPr>
          <a:lstStyle/>
          <a:p>
            <a:pPr fontAlgn="auto">
              <a:spcAft>
                <a:spcPts val="0"/>
              </a:spcAft>
              <a:buFont typeface="Arial" pitchFamily="34" charset="0"/>
              <a:buNone/>
              <a:defRPr/>
            </a:pPr>
            <a:r>
              <a:rPr lang="en-US" dirty="0" err="1" smtClean="0"/>
              <a:t>Laquey</a:t>
            </a:r>
            <a:r>
              <a:rPr lang="en-US" dirty="0" smtClean="0"/>
              <a:t> Public Schools</a:t>
            </a:r>
          </a:p>
          <a:p>
            <a:pPr fontAlgn="auto">
              <a:spcAft>
                <a:spcPts val="0"/>
              </a:spcAft>
              <a:buFont typeface="Arial" pitchFamily="34" charset="0"/>
              <a:buNone/>
              <a:defRPr/>
            </a:pPr>
            <a:r>
              <a:rPr lang="en-US" dirty="0" smtClean="0"/>
              <a:t>March 18, 2014</a:t>
            </a:r>
            <a:endParaRPr lang="en-US" dirty="0"/>
          </a:p>
        </p:txBody>
      </p:sp>
      <p:pic>
        <p:nvPicPr>
          <p:cNvPr id="14339" name="Picture 3"/>
          <p:cNvPicPr>
            <a:picLocks noChangeAspect="1"/>
          </p:cNvPicPr>
          <p:nvPr/>
        </p:nvPicPr>
        <p:blipFill>
          <a:blip r:embed="rId4" cstate="print"/>
          <a:srcRect/>
          <a:stretch>
            <a:fillRect/>
          </a:stretch>
        </p:blipFill>
        <p:spPr bwMode="auto">
          <a:xfrm>
            <a:off x="6823075" y="5838825"/>
            <a:ext cx="2320925" cy="1019175"/>
          </a:xfrm>
          <a:prstGeom prst="rect">
            <a:avLst/>
          </a:prstGeom>
          <a:noFill/>
          <a:ln w="9525">
            <a:noFill/>
            <a:miter lim="800000"/>
            <a:headEnd/>
            <a:tailEnd/>
          </a:ln>
        </p:spPr>
      </p:pic>
      <p:sp>
        <p:nvSpPr>
          <p:cNvPr id="5" name="TextBox 4"/>
          <p:cNvSpPr txBox="1"/>
          <p:nvPr/>
        </p:nvSpPr>
        <p:spPr>
          <a:xfrm>
            <a:off x="1447800" y="4419600"/>
            <a:ext cx="5692422" cy="646331"/>
          </a:xfrm>
          <a:prstGeom prst="rect">
            <a:avLst/>
          </a:prstGeom>
          <a:noFill/>
        </p:spPr>
        <p:txBody>
          <a:bodyPr wrap="square" rtlCol="0">
            <a:spAutoFit/>
          </a:bodyPr>
          <a:lstStyle/>
          <a:p>
            <a:pPr algn="ctr"/>
            <a:r>
              <a:rPr lang="en-US" dirty="0" smtClean="0"/>
              <a:t>Have a seat, but don’t make a nest!  We will be moving around!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381000" y="1828800"/>
            <a:ext cx="8534400" cy="5440363"/>
          </a:xfrm>
        </p:spPr>
        <p:txBody>
          <a:bodyPr/>
          <a:lstStyle/>
          <a:p>
            <a:pPr eaLnBrk="1" hangingPunct="1">
              <a:buFont typeface="Arial" charset="0"/>
              <a:buNone/>
            </a:pPr>
            <a:endParaRPr lang="en-US" dirty="0" smtClean="0">
              <a:solidFill>
                <a:srgbClr val="FF0000"/>
              </a:solidFill>
            </a:endParaRPr>
          </a:p>
          <a:p>
            <a:pPr eaLnBrk="1" hangingPunct="1"/>
            <a:endParaRPr lang="en-US" dirty="0" smtClean="0"/>
          </a:p>
          <a:p>
            <a:pPr eaLnBrk="1" hangingPunct="1"/>
            <a:endParaRPr lang="en-US" dirty="0" smtClean="0"/>
          </a:p>
        </p:txBody>
      </p:sp>
      <p:sp>
        <p:nvSpPr>
          <p:cNvPr id="6" name="Rectangle 5"/>
          <p:cNvSpPr/>
          <p:nvPr/>
        </p:nvSpPr>
        <p:spPr>
          <a:xfrm>
            <a:off x="3124200" y="2286000"/>
            <a:ext cx="4267200" cy="1107996"/>
          </a:xfrm>
          <a:prstGeom prst="rect">
            <a:avLst/>
          </a:prstGeom>
          <a:noFill/>
        </p:spPr>
        <p:txBody>
          <a:bodyPr wrap="square" lIns="91440" tIns="45720" rIns="91440" bIns="45720">
            <a:spAutoFit/>
          </a:bodyPr>
          <a:lstStyle/>
          <a:p>
            <a:pPr algn="ctr"/>
            <a:r>
              <a:rPr lang="en-US" sz="6600" b="1" cap="none" spc="0" dirty="0" smtClean="0">
                <a:ln w="10541" cmpd="sng">
                  <a:noFill/>
                  <a:prstDash val="solid"/>
                </a:ln>
                <a:solidFill>
                  <a:schemeClr val="accent2">
                    <a:lumMod val="50000"/>
                  </a:schemeClr>
                </a:solidFill>
                <a:effectLst/>
                <a:latin typeface="Arial Narrow" pitchFamily="34" charset="0"/>
                <a:ea typeface="Arial Unicode MS" pitchFamily="34" charset="-128"/>
                <a:cs typeface="Arial Unicode MS" pitchFamily="34" charset="-128"/>
              </a:rPr>
              <a:t>Formative</a:t>
            </a:r>
            <a:endParaRPr lang="en-US" sz="6600" b="1" cap="none" spc="0" dirty="0">
              <a:ln w="10541" cmpd="sng">
                <a:noFill/>
                <a:prstDash val="solid"/>
              </a:ln>
              <a:solidFill>
                <a:schemeClr val="accent2">
                  <a:lumMod val="50000"/>
                </a:schemeClr>
              </a:solidFill>
              <a:effectLst/>
              <a:latin typeface="Arial Narrow" pitchFamily="34" charset="0"/>
              <a:ea typeface="Arial Unicode MS" pitchFamily="34" charset="-128"/>
              <a:cs typeface="Arial Unicode MS" pitchFamily="34" charset="-128"/>
            </a:endParaRPr>
          </a:p>
        </p:txBody>
      </p:sp>
      <p:sp>
        <p:nvSpPr>
          <p:cNvPr id="7" name="Rectangle 6"/>
          <p:cNvSpPr/>
          <p:nvPr/>
        </p:nvSpPr>
        <p:spPr>
          <a:xfrm>
            <a:off x="1447800" y="2895600"/>
            <a:ext cx="5181600" cy="1107996"/>
          </a:xfrm>
          <a:prstGeom prst="rect">
            <a:avLst/>
          </a:prstGeom>
          <a:noFill/>
        </p:spPr>
        <p:txBody>
          <a:bodyPr wrap="square" lIns="91440" tIns="45720" rIns="91440" bIns="45720">
            <a:spAutoFit/>
          </a:bodyPr>
          <a:lstStyle/>
          <a:p>
            <a:pPr algn="ctr"/>
            <a:r>
              <a:rPr lang="en-US" sz="6600" b="1" cap="none" spc="0" dirty="0" smtClean="0">
                <a:ln w="10541" cmpd="sng">
                  <a:noFill/>
                  <a:prstDash val="solid"/>
                </a:ln>
                <a:solidFill>
                  <a:schemeClr val="accent2">
                    <a:lumMod val="50000"/>
                  </a:schemeClr>
                </a:solidFill>
                <a:effectLst/>
                <a:latin typeface="Arial Unicode MS" pitchFamily="34" charset="-128"/>
                <a:ea typeface="Arial Unicode MS" pitchFamily="34" charset="-128"/>
                <a:cs typeface="Arial Unicode MS" pitchFamily="34" charset="-128"/>
              </a:rPr>
              <a:t>Assessment</a:t>
            </a:r>
            <a:endParaRPr lang="en-US" sz="6600" b="1" cap="none" spc="0" dirty="0">
              <a:ln w="10541" cmpd="sng">
                <a:noFill/>
                <a:prstDash val="solid"/>
              </a:ln>
              <a:solidFill>
                <a:schemeClr val="accent2">
                  <a:lumMod val="50000"/>
                </a:schemeClr>
              </a:solidFill>
              <a:effectLst/>
              <a:latin typeface="Arial Unicode MS" pitchFamily="34" charset="-128"/>
              <a:ea typeface="Arial Unicode MS" pitchFamily="34" charset="-128"/>
              <a:cs typeface="Arial Unicode MS" pitchFamily="34" charset="-128"/>
            </a:endParaRPr>
          </a:p>
        </p:txBody>
      </p:sp>
      <p:sp>
        <p:nvSpPr>
          <p:cNvPr id="8" name="Rectangle 7"/>
          <p:cNvSpPr/>
          <p:nvPr/>
        </p:nvSpPr>
        <p:spPr>
          <a:xfrm>
            <a:off x="4724400" y="1905000"/>
            <a:ext cx="1804147"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chemeClr val="accent2">
                    <a:lumMod val="75000"/>
                  </a:schemeClr>
                </a:solidFill>
                <a:effectLst/>
                <a:latin typeface="Arial Narrow" pitchFamily="34" charset="0"/>
              </a:rPr>
              <a:t>Reflect</a:t>
            </a:r>
            <a:endParaRPr lang="en-US" sz="4400" cap="none" spc="0" dirty="0">
              <a:ln w="10541" cmpd="sng">
                <a:noFill/>
                <a:prstDash val="solid"/>
              </a:ln>
              <a:solidFill>
                <a:schemeClr val="accent2">
                  <a:lumMod val="75000"/>
                </a:schemeClr>
              </a:solidFill>
              <a:effectLst/>
              <a:latin typeface="Arial Narrow" pitchFamily="34" charset="0"/>
            </a:endParaRPr>
          </a:p>
        </p:txBody>
      </p:sp>
      <p:sp>
        <p:nvSpPr>
          <p:cNvPr id="9" name="Rectangle 8"/>
          <p:cNvSpPr/>
          <p:nvPr/>
        </p:nvSpPr>
        <p:spPr>
          <a:xfrm rot="16200000">
            <a:off x="1737871" y="2148331"/>
            <a:ext cx="1804147" cy="707886"/>
          </a:xfrm>
          <a:prstGeom prst="rect">
            <a:avLst/>
          </a:prstGeom>
          <a:noFill/>
        </p:spPr>
        <p:txBody>
          <a:bodyPr wrap="square" lIns="91440" tIns="45720" rIns="91440" bIns="45720">
            <a:spAutoFit/>
          </a:bodyPr>
          <a:lstStyle/>
          <a:p>
            <a:pPr algn="ctr"/>
            <a:r>
              <a:rPr lang="en-US" sz="4000" b="1" cap="none" spc="0" dirty="0" smtClean="0">
                <a:ln w="10541" cmpd="sng">
                  <a:noFill/>
                  <a:prstDash val="solid"/>
                </a:ln>
                <a:solidFill>
                  <a:srgbClr val="CDD840"/>
                </a:solidFill>
                <a:effectLst/>
                <a:latin typeface="Arial Narrow" pitchFamily="34" charset="0"/>
              </a:rPr>
              <a:t>Inform</a:t>
            </a:r>
            <a:endParaRPr lang="en-US" sz="4000" b="1" cap="none" spc="0" dirty="0">
              <a:ln w="10541" cmpd="sng">
                <a:noFill/>
                <a:prstDash val="solid"/>
              </a:ln>
              <a:solidFill>
                <a:srgbClr val="CDD840"/>
              </a:solidFill>
              <a:effectLst/>
              <a:latin typeface="Arial Narrow" pitchFamily="34" charset="0"/>
            </a:endParaRPr>
          </a:p>
        </p:txBody>
      </p:sp>
      <p:sp>
        <p:nvSpPr>
          <p:cNvPr id="10" name="Rectangle 9"/>
          <p:cNvSpPr/>
          <p:nvPr/>
        </p:nvSpPr>
        <p:spPr>
          <a:xfrm rot="16200000">
            <a:off x="6073948" y="3374854"/>
            <a:ext cx="30995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Instruction</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1" name="Rectangle 10"/>
          <p:cNvSpPr/>
          <p:nvPr/>
        </p:nvSpPr>
        <p:spPr>
          <a:xfrm>
            <a:off x="4419600" y="4419600"/>
            <a:ext cx="2489948"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rgbClr val="C00000"/>
                </a:solidFill>
                <a:effectLst/>
                <a:latin typeface="Arial Narrow" pitchFamily="34" charset="0"/>
              </a:rPr>
              <a:t>Improve</a:t>
            </a:r>
            <a:endParaRPr lang="en-US" sz="4400" cap="none" spc="0" dirty="0">
              <a:ln w="10541" cmpd="sng">
                <a:noFill/>
                <a:prstDash val="solid"/>
              </a:ln>
              <a:solidFill>
                <a:srgbClr val="C00000"/>
              </a:solidFill>
              <a:effectLst/>
              <a:latin typeface="Arial Narrow" pitchFamily="34" charset="0"/>
            </a:endParaRPr>
          </a:p>
        </p:txBody>
      </p:sp>
      <p:sp>
        <p:nvSpPr>
          <p:cNvPr id="12" name="Rectangle 11"/>
          <p:cNvSpPr/>
          <p:nvPr/>
        </p:nvSpPr>
        <p:spPr>
          <a:xfrm rot="16200000">
            <a:off x="5121448" y="3946353"/>
            <a:ext cx="3023348" cy="769441"/>
          </a:xfrm>
          <a:prstGeom prst="rect">
            <a:avLst/>
          </a:prstGeom>
          <a:noFill/>
        </p:spPr>
        <p:txBody>
          <a:bodyPr wrap="square" lIns="91440" tIns="45720" rIns="91440" bIns="45720">
            <a:spAutoFit/>
          </a:bodyPr>
          <a:lstStyle/>
          <a:p>
            <a:pPr algn="ctr"/>
            <a:r>
              <a:rPr lang="en-US" sz="4400" cap="none" spc="0" dirty="0" smtClean="0">
                <a:ln w="10541" cmpd="sng">
                  <a:solidFill>
                    <a:srgbClr val="CECE08"/>
                  </a:solidFill>
                  <a:prstDash val="solid"/>
                </a:ln>
                <a:solidFill>
                  <a:srgbClr val="CDD840"/>
                </a:solidFill>
                <a:effectLst/>
                <a:latin typeface="Arial Narrow" pitchFamily="34" charset="0"/>
              </a:rPr>
              <a:t>Meaningful</a:t>
            </a:r>
            <a:endParaRPr lang="en-US" sz="4400" cap="none" spc="0" dirty="0">
              <a:ln w="10541" cmpd="sng">
                <a:solidFill>
                  <a:srgbClr val="CECE08"/>
                </a:solidFill>
                <a:prstDash val="solid"/>
              </a:ln>
              <a:solidFill>
                <a:srgbClr val="CDD840"/>
              </a:solidFill>
              <a:effectLst/>
              <a:latin typeface="Arial Narrow" pitchFamily="34" charset="0"/>
            </a:endParaRPr>
          </a:p>
        </p:txBody>
      </p:sp>
      <p:sp>
        <p:nvSpPr>
          <p:cNvPr id="13" name="Rectangle 12"/>
          <p:cNvSpPr/>
          <p:nvPr/>
        </p:nvSpPr>
        <p:spPr>
          <a:xfrm>
            <a:off x="3581400" y="3581400"/>
            <a:ext cx="29471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rgbClr val="C6605E"/>
                </a:solidFill>
                <a:effectLst/>
                <a:latin typeface="Arial Narrow" pitchFamily="34" charset="0"/>
              </a:rPr>
              <a:t>Understand</a:t>
            </a:r>
            <a:endParaRPr lang="en-US" sz="4400" b="1" cap="none" spc="0" dirty="0">
              <a:ln w="10541" cmpd="sng">
                <a:noFill/>
                <a:prstDash val="solid"/>
              </a:ln>
              <a:solidFill>
                <a:srgbClr val="C6605E"/>
              </a:solidFill>
              <a:effectLst/>
              <a:latin typeface="Arial Narrow" pitchFamily="34" charset="0"/>
            </a:endParaRPr>
          </a:p>
        </p:txBody>
      </p:sp>
      <p:sp>
        <p:nvSpPr>
          <p:cNvPr id="14" name="Rectangle 13"/>
          <p:cNvSpPr/>
          <p:nvPr/>
        </p:nvSpPr>
        <p:spPr>
          <a:xfrm rot="16200000">
            <a:off x="2023021" y="1786979"/>
            <a:ext cx="2362199"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2"/>
                </a:solidFill>
                <a:effectLst/>
                <a:latin typeface="Arial Narrow" pitchFamily="34" charset="0"/>
              </a:rPr>
              <a:t>Authentic</a:t>
            </a:r>
            <a:endParaRPr lang="en-US" sz="4400" b="1" cap="none" spc="0" dirty="0">
              <a:ln w="10541" cmpd="sng">
                <a:noFill/>
                <a:prstDash val="solid"/>
              </a:ln>
              <a:solidFill>
                <a:schemeClr val="accent2"/>
              </a:solidFill>
              <a:effectLst/>
              <a:latin typeface="Arial Narrow" pitchFamily="34" charset="0"/>
            </a:endParaRPr>
          </a:p>
        </p:txBody>
      </p:sp>
      <p:sp>
        <p:nvSpPr>
          <p:cNvPr id="15" name="Rectangle 14"/>
          <p:cNvSpPr/>
          <p:nvPr/>
        </p:nvSpPr>
        <p:spPr>
          <a:xfrm>
            <a:off x="1295400" y="3581400"/>
            <a:ext cx="2489948"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chemeClr val="accent2">
                    <a:lumMod val="75000"/>
                  </a:schemeClr>
                </a:solidFill>
                <a:effectLst/>
                <a:latin typeface="Arial Narrow" pitchFamily="34" charset="0"/>
              </a:rPr>
              <a:t>Support</a:t>
            </a:r>
            <a:endParaRPr lang="en-US" sz="4400" cap="none" spc="0" dirty="0">
              <a:ln w="10541" cmpd="sng">
                <a:noFill/>
                <a:prstDash val="solid"/>
              </a:ln>
              <a:solidFill>
                <a:schemeClr val="accent2">
                  <a:lumMod val="75000"/>
                </a:schemeClr>
              </a:solidFill>
              <a:effectLst/>
              <a:latin typeface="Arial Narrow" pitchFamily="34" charset="0"/>
            </a:endParaRPr>
          </a:p>
        </p:txBody>
      </p:sp>
      <p:sp>
        <p:nvSpPr>
          <p:cNvPr id="16" name="Rectangle 15"/>
          <p:cNvSpPr/>
          <p:nvPr/>
        </p:nvSpPr>
        <p:spPr>
          <a:xfrm rot="16200000">
            <a:off x="1768648" y="4860754"/>
            <a:ext cx="24137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rgbClr val="CECE08"/>
                </a:solidFill>
                <a:effectLst/>
                <a:latin typeface="Arial Narrow" pitchFamily="34" charset="0"/>
              </a:rPr>
              <a:t>Relevant</a:t>
            </a:r>
            <a:endParaRPr lang="en-US" sz="4400" b="1" cap="none" spc="0" dirty="0">
              <a:ln w="10541" cmpd="sng">
                <a:noFill/>
                <a:prstDash val="solid"/>
              </a:ln>
              <a:solidFill>
                <a:srgbClr val="CECE08"/>
              </a:solidFill>
              <a:effectLst/>
              <a:latin typeface="Arial Narrow" pitchFamily="34" charset="0"/>
            </a:endParaRPr>
          </a:p>
        </p:txBody>
      </p:sp>
      <p:sp>
        <p:nvSpPr>
          <p:cNvPr id="17" name="Rectangle 16"/>
          <p:cNvSpPr/>
          <p:nvPr/>
        </p:nvSpPr>
        <p:spPr>
          <a:xfrm>
            <a:off x="2971800" y="3962400"/>
            <a:ext cx="28709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Progress</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8" name="Rectangle 17"/>
          <p:cNvSpPr/>
          <p:nvPr/>
        </p:nvSpPr>
        <p:spPr>
          <a:xfrm rot="16200000">
            <a:off x="473247" y="3108153"/>
            <a:ext cx="1804147"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Modify</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9" name="Rectangle 18"/>
          <p:cNvSpPr/>
          <p:nvPr/>
        </p:nvSpPr>
        <p:spPr>
          <a:xfrm rot="16200000">
            <a:off x="5540548" y="2231853"/>
            <a:ext cx="3251948" cy="769441"/>
          </a:xfrm>
          <a:prstGeom prst="rect">
            <a:avLst/>
          </a:prstGeom>
          <a:noFill/>
        </p:spPr>
        <p:txBody>
          <a:bodyPr wrap="square" lIns="91440" tIns="45720" rIns="91440" bIns="45720">
            <a:spAutoFit/>
          </a:bodyPr>
          <a:lstStyle/>
          <a:p>
            <a:pPr algn="ctr"/>
            <a:r>
              <a:rPr lang="en-US" sz="4400" dirty="0" smtClean="0">
                <a:ln w="10541" cmpd="sng">
                  <a:noFill/>
                  <a:prstDash val="solid"/>
                </a:ln>
                <a:solidFill>
                  <a:schemeClr val="accent6">
                    <a:lumMod val="50000"/>
                  </a:schemeClr>
                </a:solidFill>
                <a:latin typeface="Arial Narrow" pitchFamily="34" charset="0"/>
              </a:rPr>
              <a:t>Purposeful</a:t>
            </a:r>
            <a:endParaRPr lang="en-US" sz="4400" cap="none" spc="0" dirty="0">
              <a:ln w="10541" cmpd="sng">
                <a:noFill/>
                <a:prstDash val="solid"/>
              </a:ln>
              <a:solidFill>
                <a:schemeClr val="accent6">
                  <a:lumMod val="50000"/>
                </a:schemeClr>
              </a:solidFill>
              <a:effectLst/>
              <a:latin typeface="Arial Narrow" pitchFamily="34" charset="0"/>
            </a:endParaRPr>
          </a:p>
        </p:txBody>
      </p:sp>
      <p:pic>
        <p:nvPicPr>
          <p:cNvPr id="20"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Online_Textbook_orange-Post_it_Notes.png"/>
          <p:cNvPicPr>
            <a:picLocks noChangeAspect="1"/>
          </p:cNvPicPr>
          <p:nvPr/>
        </p:nvPicPr>
        <p:blipFill>
          <a:blip r:embed="rId2" cstate="print"/>
          <a:stretch>
            <a:fillRect/>
          </a:stretch>
        </p:blipFill>
        <p:spPr>
          <a:xfrm rot="1293402">
            <a:off x="2083036" y="330754"/>
            <a:ext cx="4215925" cy="3973365"/>
          </a:xfrm>
          <a:prstGeom prst="rect">
            <a:avLst/>
          </a:prstGeom>
        </p:spPr>
      </p:pic>
      <p:sp>
        <p:nvSpPr>
          <p:cNvPr id="3" name="Content Placeholder 2"/>
          <p:cNvSpPr>
            <a:spLocks noGrp="1"/>
          </p:cNvSpPr>
          <p:nvPr>
            <p:ph idx="1"/>
          </p:nvPr>
        </p:nvSpPr>
        <p:spPr>
          <a:xfrm>
            <a:off x="457200" y="3810000"/>
            <a:ext cx="3733800" cy="2133600"/>
          </a:xfrm>
        </p:spPr>
        <p:txBody>
          <a:bodyPr>
            <a:noAutofit/>
          </a:bodyPr>
          <a:lstStyle/>
          <a:p>
            <a:pPr algn="ctr">
              <a:buNone/>
            </a:pPr>
            <a:r>
              <a:rPr lang="en-US" dirty="0" smtClean="0"/>
              <a:t>What are some ways</a:t>
            </a:r>
          </a:p>
          <a:p>
            <a:pPr algn="ctr">
              <a:buNone/>
            </a:pPr>
            <a:r>
              <a:rPr lang="en-US" dirty="0" smtClean="0"/>
              <a:t>teachers can check</a:t>
            </a:r>
          </a:p>
          <a:p>
            <a:pPr algn="ctr">
              <a:buNone/>
            </a:pPr>
            <a:r>
              <a:rPr lang="en-US" dirty="0" smtClean="0"/>
              <a:t>for understanding  in</a:t>
            </a:r>
          </a:p>
          <a:p>
            <a:pPr algn="ctr">
              <a:buNone/>
            </a:pPr>
            <a:r>
              <a:rPr lang="en-US" dirty="0" smtClean="0"/>
              <a:t>the classroom?</a:t>
            </a:r>
            <a:endParaRPr lang="en-US" dirty="0"/>
          </a:p>
        </p:txBody>
      </p:sp>
      <p:pic>
        <p:nvPicPr>
          <p:cNvPr id="5" name="Picture 4" descr="etilize_58587.png"/>
          <p:cNvPicPr>
            <a:picLocks noChangeAspect="1"/>
          </p:cNvPicPr>
          <p:nvPr/>
        </p:nvPicPr>
        <p:blipFill>
          <a:blip r:embed="rId3" cstate="print"/>
          <a:stretch>
            <a:fillRect/>
          </a:stretch>
        </p:blipFill>
        <p:spPr>
          <a:xfrm>
            <a:off x="6286500" y="2981325"/>
            <a:ext cx="2857500" cy="2857500"/>
          </a:xfrm>
          <a:prstGeom prst="rect">
            <a:avLst/>
          </a:prstGeom>
        </p:spPr>
      </p:pic>
      <p:sp>
        <p:nvSpPr>
          <p:cNvPr id="2" name="Title 1"/>
          <p:cNvSpPr>
            <a:spLocks noGrp="1"/>
          </p:cNvSpPr>
          <p:nvPr>
            <p:ph type="title"/>
          </p:nvPr>
        </p:nvSpPr>
        <p:spPr>
          <a:xfrm>
            <a:off x="2743200" y="1447800"/>
            <a:ext cx="4495800" cy="1143000"/>
          </a:xfrm>
        </p:spPr>
        <p:txBody>
          <a:bodyPr>
            <a:normAutofit/>
          </a:bodyPr>
          <a:lstStyle/>
          <a:p>
            <a:r>
              <a:rPr lang="en-US" sz="4000" b="1" dirty="0" smtClean="0">
                <a:latin typeface="Bradley Hand ITC" pitchFamily="66" charset="0"/>
              </a:rPr>
              <a:t>Jot Thoughts</a:t>
            </a:r>
            <a:endParaRPr lang="en-US" sz="4000" b="1" dirty="0">
              <a:latin typeface="Bradley Hand ITC" pitchFamily="66" charset="0"/>
            </a:endParaRPr>
          </a:p>
        </p:txBody>
      </p:sp>
      <p:pic>
        <p:nvPicPr>
          <p:cNvPr id="7"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6" descr="MCj04247960000[1]"/>
          <p:cNvPicPr>
            <a:picLocks noChangeAspect="1" noChangeArrowheads="1"/>
          </p:cNvPicPr>
          <p:nvPr/>
        </p:nvPicPr>
        <p:blipFill>
          <a:blip r:embed="rId3" cstate="print"/>
          <a:srcRect/>
          <a:stretch>
            <a:fillRect/>
          </a:stretch>
        </p:blipFill>
        <p:spPr bwMode="auto">
          <a:xfrm>
            <a:off x="304800" y="0"/>
            <a:ext cx="5943600" cy="5278438"/>
          </a:xfrm>
          <a:prstGeom prst="rect">
            <a:avLst/>
          </a:prstGeom>
          <a:noFill/>
          <a:ln w="9525">
            <a:noFill/>
            <a:miter lim="800000"/>
            <a:headEnd/>
            <a:tailEnd/>
          </a:ln>
        </p:spPr>
      </p:pic>
      <p:sp>
        <p:nvSpPr>
          <p:cNvPr id="2" name="Title 1"/>
          <p:cNvSpPr>
            <a:spLocks noGrp="1"/>
          </p:cNvSpPr>
          <p:nvPr>
            <p:ph type="ctrTitle"/>
          </p:nvPr>
        </p:nvSpPr>
        <p:spPr>
          <a:xfrm rot="20809737">
            <a:off x="608364" y="2084250"/>
            <a:ext cx="5002536" cy="1241425"/>
          </a:xfrm>
        </p:spPr>
        <p:txBody>
          <a:bodyPr rtlCol="0">
            <a:normAutofit fontScale="90000"/>
          </a:bodyPr>
          <a:lstStyle/>
          <a:p>
            <a:pPr eaLnBrk="1" fontAlgn="auto" hangingPunct="1">
              <a:spcAft>
                <a:spcPts val="0"/>
              </a:spcAft>
              <a:defRPr/>
            </a:pPr>
            <a:r>
              <a:rPr lang="en-US" dirty="0" smtClean="0"/>
              <a:t>A Practical Approach</a:t>
            </a:r>
            <a:br>
              <a:rPr lang="en-US" dirty="0" smtClean="0"/>
            </a:br>
            <a:r>
              <a:rPr lang="en-US" dirty="0" smtClean="0"/>
              <a:t> to Formative Assessment: </a:t>
            </a:r>
            <a:br>
              <a:rPr lang="en-US" dirty="0" smtClean="0"/>
            </a:br>
            <a:r>
              <a:rPr lang="en-US" dirty="0" smtClean="0"/>
              <a:t>Taking Their Temperature</a:t>
            </a:r>
            <a:endParaRPr lang="en-US" dirty="0"/>
          </a:p>
        </p:txBody>
      </p:sp>
      <p:pic>
        <p:nvPicPr>
          <p:cNvPr id="1026" name="Picture 2" descr="C:\Users\bepayne\AppData\Local\Microsoft\Windows\Temporary Internet Files\Content.IE5\SYQMCQVL\MC900389924[1].wmf"/>
          <p:cNvPicPr>
            <a:picLocks noChangeAspect="1" noChangeArrowheads="1"/>
          </p:cNvPicPr>
          <p:nvPr/>
        </p:nvPicPr>
        <p:blipFill>
          <a:blip r:embed="rId4" cstate="print"/>
          <a:srcRect/>
          <a:stretch>
            <a:fillRect/>
          </a:stretch>
        </p:blipFill>
        <p:spPr bwMode="auto">
          <a:xfrm rot="589010">
            <a:off x="6553200" y="1371600"/>
            <a:ext cx="2271486" cy="2895600"/>
          </a:xfrm>
          <a:prstGeom prst="rect">
            <a:avLst/>
          </a:prstGeom>
          <a:noFill/>
        </p:spPr>
      </p:pic>
      <p:sp>
        <p:nvSpPr>
          <p:cNvPr id="7" name="Rectangle 6"/>
          <p:cNvSpPr/>
          <p:nvPr/>
        </p:nvSpPr>
        <p:spPr>
          <a:xfrm>
            <a:off x="304800" y="5007828"/>
            <a:ext cx="7391400" cy="830997"/>
          </a:xfrm>
          <a:prstGeom prst="rect">
            <a:avLst/>
          </a:prstGeom>
        </p:spPr>
        <p:txBody>
          <a:bodyPr wrap="square">
            <a:spAutoFit/>
          </a:bodyPr>
          <a:lstStyle/>
          <a:p>
            <a:r>
              <a:rPr lang="en-US" sz="2400" b="1" i="1" dirty="0">
                <a:solidFill>
                  <a:schemeClr val="accent2">
                    <a:lumMod val="75000"/>
                  </a:schemeClr>
                </a:solidFill>
              </a:rPr>
              <a:t>"Informative assessment isn't an end in itself, but the beginning of </a:t>
            </a:r>
            <a:r>
              <a:rPr lang="en-US" sz="2400" b="1" i="1" dirty="0" smtClean="0">
                <a:solidFill>
                  <a:schemeClr val="accent2">
                    <a:lumMod val="75000"/>
                  </a:schemeClr>
                </a:solidFill>
              </a:rPr>
              <a:t>better instruction</a:t>
            </a:r>
            <a:r>
              <a:rPr lang="en-US" sz="2400" b="1" i="1" dirty="0">
                <a:solidFill>
                  <a:schemeClr val="accent2">
                    <a:lumMod val="75000"/>
                  </a:schemeClr>
                </a:solidFill>
              </a:rPr>
              <a:t>." </a:t>
            </a:r>
            <a:r>
              <a:rPr lang="en-US" sz="2400" b="1" dirty="0">
                <a:solidFill>
                  <a:schemeClr val="accent2">
                    <a:lumMod val="75000"/>
                  </a:schemeClr>
                </a:solidFill>
              </a:rPr>
              <a:t>—Carol Ann Tomlinson</a:t>
            </a:r>
          </a:p>
        </p:txBody>
      </p:sp>
      <p:pic>
        <p:nvPicPr>
          <p:cNvPr id="6" name="Picture 3"/>
          <p:cNvPicPr>
            <a:picLocks noChangeAspect="1"/>
          </p:cNvPicPr>
          <p:nvPr/>
        </p:nvPicPr>
        <p:blipFill>
          <a:blip r:embed="rId5"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kagan.gif"/>
          <p:cNvPicPr>
            <a:picLocks noChangeAspect="1"/>
          </p:cNvPicPr>
          <p:nvPr/>
        </p:nvPicPr>
        <p:blipFill>
          <a:blip r:embed="rId3" cstate="print"/>
          <a:stretch>
            <a:fillRect/>
          </a:stretch>
        </p:blipFill>
        <p:spPr>
          <a:xfrm>
            <a:off x="5747165" y="228600"/>
            <a:ext cx="3187284" cy="2057400"/>
          </a:xfrm>
          <a:prstGeom prst="rect">
            <a:avLst/>
          </a:prstGeom>
        </p:spPr>
      </p:pic>
      <p:graphicFrame>
        <p:nvGraphicFramePr>
          <p:cNvPr id="4" name="Diagram 3"/>
          <p:cNvGraphicFramePr/>
          <p:nvPr/>
        </p:nvGraphicFramePr>
        <p:xfrm>
          <a:off x="228600" y="609600"/>
          <a:ext cx="8610600" cy="6019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Rectangle 4"/>
          <p:cNvSpPr/>
          <p:nvPr/>
        </p:nvSpPr>
        <p:spPr>
          <a:xfrm>
            <a:off x="381000" y="1"/>
            <a:ext cx="3276600" cy="1323439"/>
          </a:xfrm>
          <a:prstGeom prst="rect">
            <a:avLst/>
          </a:prstGeom>
          <a:noFill/>
        </p:spPr>
        <p:txBody>
          <a:bodyPr wrap="square" lIns="91440" tIns="45720" rIns="91440" bIns="45720">
            <a:spAutoFit/>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So how does it work?</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pic>
        <p:nvPicPr>
          <p:cNvPr id="2052" name="Picture 4" descr="C:\Users\bepayne\AppData\Local\Microsoft\Windows\Temporary Internet Files\Content.IE5\M9MD1SD3\MC900285788[1].wmf"/>
          <p:cNvPicPr>
            <a:picLocks noChangeAspect="1" noChangeArrowheads="1"/>
          </p:cNvPicPr>
          <p:nvPr/>
        </p:nvPicPr>
        <p:blipFill>
          <a:blip r:embed="rId9" cstate="print"/>
          <a:srcRect/>
          <a:stretch>
            <a:fillRect/>
          </a:stretch>
        </p:blipFill>
        <p:spPr bwMode="auto">
          <a:xfrm>
            <a:off x="5513024" y="4724400"/>
            <a:ext cx="1676400" cy="1979400"/>
          </a:xfrm>
          <a:prstGeom prst="rect">
            <a:avLst/>
          </a:prstGeom>
          <a:noFill/>
        </p:spPr>
      </p:pic>
      <p:pic>
        <p:nvPicPr>
          <p:cNvPr id="2054" name="Picture 6" descr="C:\Users\bepayne\AppData\Local\Microsoft\Windows\Temporary Internet Files\Content.IE5\8DI24R48\MC900441946[1].wmf"/>
          <p:cNvPicPr>
            <a:picLocks noChangeAspect="1" noChangeArrowheads="1"/>
          </p:cNvPicPr>
          <p:nvPr/>
        </p:nvPicPr>
        <p:blipFill>
          <a:blip r:embed="rId10" cstate="print"/>
          <a:srcRect/>
          <a:stretch>
            <a:fillRect/>
          </a:stretch>
        </p:blipFill>
        <p:spPr bwMode="auto">
          <a:xfrm>
            <a:off x="493084" y="5410200"/>
            <a:ext cx="2462842" cy="914400"/>
          </a:xfrm>
          <a:prstGeom prst="rect">
            <a:avLst/>
          </a:prstGeom>
          <a:noFill/>
        </p:spPr>
      </p:pic>
      <p:pic>
        <p:nvPicPr>
          <p:cNvPr id="2055" name="Picture 7" descr="C:\Users\bepayne\AppData\Local\Microsoft\Windows\Temporary Internet Files\Content.IE5\SYQMCQVL\MC900312570[1].wmf"/>
          <p:cNvPicPr>
            <a:picLocks noChangeAspect="1" noChangeArrowheads="1"/>
          </p:cNvPicPr>
          <p:nvPr/>
        </p:nvPicPr>
        <p:blipFill>
          <a:blip r:embed="rId11" cstate="print"/>
          <a:srcRect/>
          <a:stretch>
            <a:fillRect/>
          </a:stretch>
        </p:blipFill>
        <p:spPr bwMode="auto">
          <a:xfrm>
            <a:off x="762000" y="1447800"/>
            <a:ext cx="1761134" cy="1819656"/>
          </a:xfrm>
          <a:prstGeom prst="rect">
            <a:avLst/>
          </a:prstGeom>
          <a:noFill/>
        </p:spPr>
      </p:pic>
      <p:pic>
        <p:nvPicPr>
          <p:cNvPr id="8" name="Picture 3"/>
          <p:cNvPicPr>
            <a:picLocks noChangeAspect="1"/>
          </p:cNvPicPr>
          <p:nvPr/>
        </p:nvPicPr>
        <p:blipFill>
          <a:blip r:embed="rId12"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graphicEl>
                                              <a:dgm id="{9A69557C-41C3-4790-AE80-FCAA831D27DC}"/>
                                            </p:graphicEl>
                                          </p:spTgt>
                                        </p:tgtEl>
                                        <p:attrNameLst>
                                          <p:attrName>style.visibility</p:attrName>
                                        </p:attrNameLst>
                                      </p:cBhvr>
                                      <p:to>
                                        <p:strVal val="visible"/>
                                      </p:to>
                                    </p:set>
                                    <p:animEffect transition="in" filter="fade">
                                      <p:cBhvr>
                                        <p:cTn id="7" dur="2000"/>
                                        <p:tgtEl>
                                          <p:spTgt spid="4">
                                            <p:graphicEl>
                                              <a:dgm id="{9A69557C-41C3-4790-AE80-FCAA831D27DC}"/>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graphicEl>
                                              <a:dgm id="{42F51D9D-2209-4EFD-BCB9-90CA75069B2D}"/>
                                            </p:graphicEl>
                                          </p:spTgt>
                                        </p:tgtEl>
                                        <p:attrNameLst>
                                          <p:attrName>style.visibility</p:attrName>
                                        </p:attrNameLst>
                                      </p:cBhvr>
                                      <p:to>
                                        <p:strVal val="visible"/>
                                      </p:to>
                                    </p:set>
                                    <p:animEffect transition="in" filter="fade">
                                      <p:cBhvr>
                                        <p:cTn id="12" dur="2000"/>
                                        <p:tgtEl>
                                          <p:spTgt spid="4">
                                            <p:graphicEl>
                                              <a:dgm id="{42F51D9D-2209-4EFD-BCB9-90CA75069B2D}"/>
                                            </p:graphic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graphicEl>
                                              <a:dgm id="{5189C8DA-C45D-4D09-8534-2EFB7A229EFA}"/>
                                            </p:graphicEl>
                                          </p:spTgt>
                                        </p:tgtEl>
                                        <p:attrNameLst>
                                          <p:attrName>style.visibility</p:attrName>
                                        </p:attrNameLst>
                                      </p:cBhvr>
                                      <p:to>
                                        <p:strVal val="visible"/>
                                      </p:to>
                                    </p:set>
                                    <p:animEffect transition="in" filter="fade">
                                      <p:cBhvr>
                                        <p:cTn id="20" dur="2000"/>
                                        <p:tgtEl>
                                          <p:spTgt spid="4">
                                            <p:graphicEl>
                                              <a:dgm id="{5189C8DA-C45D-4D09-8534-2EFB7A229EFA}"/>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
                                            <p:graphicEl>
                                              <a:dgm id="{37C3CB24-53EF-46A3-8CAE-4CBF9ED3D149}"/>
                                            </p:graphicEl>
                                          </p:spTgt>
                                        </p:tgtEl>
                                        <p:attrNameLst>
                                          <p:attrName>style.visibility</p:attrName>
                                        </p:attrNameLst>
                                      </p:cBhvr>
                                      <p:to>
                                        <p:strVal val="visible"/>
                                      </p:to>
                                    </p:set>
                                    <p:animEffect transition="in" filter="fade">
                                      <p:cBhvr>
                                        <p:cTn id="23" dur="2000"/>
                                        <p:tgtEl>
                                          <p:spTgt spid="4">
                                            <p:graphicEl>
                                              <a:dgm id="{37C3CB24-53EF-46A3-8CAE-4CBF9ED3D149}"/>
                                            </p:graphic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052"/>
                                        </p:tgtEl>
                                        <p:attrNameLst>
                                          <p:attrName>style.visibility</p:attrName>
                                        </p:attrNameLst>
                                      </p:cBhvr>
                                      <p:to>
                                        <p:strVal val="visible"/>
                                      </p:to>
                                    </p:set>
                                    <p:animEffect transition="in" filter="fade">
                                      <p:cBhvr>
                                        <p:cTn id="26" dur="2000"/>
                                        <p:tgtEl>
                                          <p:spTgt spid="205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graphicEl>
                                              <a:dgm id="{BE54D3D7-9B77-4FB0-AD73-2BAC650A04A6}"/>
                                            </p:graphicEl>
                                          </p:spTgt>
                                        </p:tgtEl>
                                        <p:attrNameLst>
                                          <p:attrName>style.visibility</p:attrName>
                                        </p:attrNameLst>
                                      </p:cBhvr>
                                      <p:to>
                                        <p:strVal val="visible"/>
                                      </p:to>
                                    </p:set>
                                    <p:animEffect transition="in" filter="fade">
                                      <p:cBhvr>
                                        <p:cTn id="31" dur="2000"/>
                                        <p:tgtEl>
                                          <p:spTgt spid="4">
                                            <p:graphicEl>
                                              <a:dgm id="{BE54D3D7-9B77-4FB0-AD73-2BAC650A04A6}"/>
                                            </p:graphic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graphicEl>
                                              <a:dgm id="{313DF51F-A9F4-48DE-A04D-99720482A868}"/>
                                            </p:graphicEl>
                                          </p:spTgt>
                                        </p:tgtEl>
                                        <p:attrNameLst>
                                          <p:attrName>style.visibility</p:attrName>
                                        </p:attrNameLst>
                                      </p:cBhvr>
                                      <p:to>
                                        <p:strVal val="visible"/>
                                      </p:to>
                                    </p:set>
                                    <p:animEffect transition="in" filter="fade">
                                      <p:cBhvr>
                                        <p:cTn id="34" dur="2000"/>
                                        <p:tgtEl>
                                          <p:spTgt spid="4">
                                            <p:graphicEl>
                                              <a:dgm id="{313DF51F-A9F4-48DE-A04D-99720482A868}"/>
                                            </p:graphic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2054"/>
                                        </p:tgtEl>
                                        <p:attrNameLst>
                                          <p:attrName>style.visibility</p:attrName>
                                        </p:attrNameLst>
                                      </p:cBhvr>
                                      <p:to>
                                        <p:strVal val="visible"/>
                                      </p:to>
                                    </p:set>
                                    <p:animEffect transition="in" filter="fade">
                                      <p:cBhvr>
                                        <p:cTn id="37" dur="2000"/>
                                        <p:tgtEl>
                                          <p:spTgt spid="205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
                                            <p:graphicEl>
                                              <a:dgm id="{3EE1A239-53A0-4216-9675-D5CAF0FC3BEB}"/>
                                            </p:graphicEl>
                                          </p:spTgt>
                                        </p:tgtEl>
                                        <p:attrNameLst>
                                          <p:attrName>style.visibility</p:attrName>
                                        </p:attrNameLst>
                                      </p:cBhvr>
                                      <p:to>
                                        <p:strVal val="visible"/>
                                      </p:to>
                                    </p:set>
                                    <p:animEffect transition="in" filter="fade">
                                      <p:cBhvr>
                                        <p:cTn id="42" dur="2000"/>
                                        <p:tgtEl>
                                          <p:spTgt spid="4">
                                            <p:graphicEl>
                                              <a:dgm id="{3EE1A239-53A0-4216-9675-D5CAF0FC3BEB}"/>
                                            </p:graphic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
                                            <p:graphicEl>
                                              <a:dgm id="{B19DBB54-8431-49BE-BF78-3D67BAC93018}"/>
                                            </p:graphicEl>
                                          </p:spTgt>
                                        </p:tgtEl>
                                        <p:attrNameLst>
                                          <p:attrName>style.visibility</p:attrName>
                                        </p:attrNameLst>
                                      </p:cBhvr>
                                      <p:to>
                                        <p:strVal val="visible"/>
                                      </p:to>
                                    </p:set>
                                    <p:animEffect transition="in" filter="fade">
                                      <p:cBhvr>
                                        <p:cTn id="45" dur="2000"/>
                                        <p:tgtEl>
                                          <p:spTgt spid="4">
                                            <p:graphicEl>
                                              <a:dgm id="{B19DBB54-8431-49BE-BF78-3D67BAC93018}"/>
                                            </p:graphic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2055"/>
                                        </p:tgtEl>
                                        <p:attrNameLst>
                                          <p:attrName>style.visibility</p:attrName>
                                        </p:attrNameLst>
                                      </p:cBhvr>
                                      <p:to>
                                        <p:strVal val="visible"/>
                                      </p:to>
                                    </p:set>
                                    <p:animEffect transition="in" filter="fade">
                                      <p:cBhvr>
                                        <p:cTn id="48" dur="2000"/>
                                        <p:tgtEl>
                                          <p:spTgt spid="205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4">
                                            <p:graphicEl>
                                              <a:dgm id="{F4127DEE-309C-4DD7-BBD4-3E4F70833BC0}"/>
                                            </p:graphicEl>
                                          </p:spTgt>
                                        </p:tgtEl>
                                        <p:attrNameLst>
                                          <p:attrName>style.visibility</p:attrName>
                                        </p:attrNameLst>
                                      </p:cBhvr>
                                      <p:to>
                                        <p:strVal val="visible"/>
                                      </p:to>
                                    </p:set>
                                    <p:animEffect transition="in" filter="fade">
                                      <p:cBhvr>
                                        <p:cTn id="51" dur="2000"/>
                                        <p:tgtEl>
                                          <p:spTgt spid="4">
                                            <p:graphicEl>
                                              <a:dgm id="{F4127DEE-309C-4DD7-BBD4-3E4F70833BC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696200" cy="1189038"/>
          </a:xfrm>
        </p:spPr>
        <p:txBody>
          <a:bodyPr rtlCol="0">
            <a:normAutofit fontScale="90000"/>
          </a:bodyPr>
          <a:lstStyle/>
          <a:p>
            <a:pPr eaLnBrk="1" fontAlgn="auto" hangingPunct="1">
              <a:spcAft>
                <a:spcPts val="0"/>
              </a:spcAft>
              <a:defRPr/>
            </a:pPr>
            <a:r>
              <a:rPr lang="en-US" b="1" dirty="0" smtClean="0">
                <a:solidFill>
                  <a:schemeClr val="accent2">
                    <a:lumMod val="75000"/>
                  </a:schemeClr>
                </a:solidFill>
              </a:rPr>
              <a:t>It’s About Taking their Temperature</a:t>
            </a:r>
            <a:endParaRPr lang="en-US" b="1" dirty="0">
              <a:solidFill>
                <a:schemeClr val="accent2">
                  <a:lumMod val="75000"/>
                </a:schemeClr>
              </a:solidFill>
            </a:endParaRPr>
          </a:p>
        </p:txBody>
      </p:sp>
      <p:sp>
        <p:nvSpPr>
          <p:cNvPr id="3" name="Content Placeholder 2"/>
          <p:cNvSpPr>
            <a:spLocks noGrp="1"/>
          </p:cNvSpPr>
          <p:nvPr>
            <p:ph idx="1"/>
          </p:nvPr>
        </p:nvSpPr>
        <p:spPr>
          <a:xfrm>
            <a:off x="533400" y="1600200"/>
            <a:ext cx="8382000" cy="4525963"/>
          </a:xfrm>
        </p:spPr>
        <p:txBody>
          <a:bodyPr rtlCol="0">
            <a:normAutofit/>
          </a:bodyPr>
          <a:lstStyle/>
          <a:p>
            <a:pPr eaLnBrk="1" fontAlgn="auto" hangingPunct="1">
              <a:spcAft>
                <a:spcPts val="0"/>
              </a:spcAft>
              <a:buFont typeface="Arial" pitchFamily="34" charset="0"/>
              <a:buNone/>
              <a:defRPr/>
            </a:pPr>
            <a:r>
              <a:rPr lang="en-US" b="1" dirty="0" smtClean="0"/>
              <a:t>    Whose hot???                           Whose cold??</a:t>
            </a:r>
          </a:p>
          <a:p>
            <a:pPr eaLnBrk="1" fontAlgn="auto" hangingPunct="1">
              <a:spcAft>
                <a:spcPts val="0"/>
              </a:spcAft>
              <a:buFont typeface="Arial" pitchFamily="34" charset="0"/>
              <a:buNone/>
              <a:defRPr/>
            </a:pPr>
            <a:endParaRPr lang="en-US" dirty="0"/>
          </a:p>
        </p:txBody>
      </p:sp>
      <p:pic>
        <p:nvPicPr>
          <p:cNvPr id="9220" name="Picture 3" descr="11949850301901667150thermometer_www_jonasste_01_svg_med.png"/>
          <p:cNvPicPr>
            <a:picLocks noChangeAspect="1"/>
          </p:cNvPicPr>
          <p:nvPr/>
        </p:nvPicPr>
        <p:blipFill>
          <a:blip r:embed="rId3" cstate="print"/>
          <a:srcRect/>
          <a:stretch>
            <a:fillRect/>
          </a:stretch>
        </p:blipFill>
        <p:spPr bwMode="auto">
          <a:xfrm rot="20608511">
            <a:off x="4419600" y="1066800"/>
            <a:ext cx="492125" cy="5486400"/>
          </a:xfrm>
          <a:prstGeom prst="rect">
            <a:avLst/>
          </a:prstGeom>
          <a:noFill/>
          <a:ln w="9525">
            <a:noFill/>
            <a:miter lim="800000"/>
            <a:headEnd/>
            <a:tailEnd/>
          </a:ln>
        </p:spPr>
      </p:pic>
      <p:pic>
        <p:nvPicPr>
          <p:cNvPr id="3074" name="Picture 2" descr="C:\Users\bepayne\AppData\Local\Microsoft\Windows\Temporary Internet Files\Content.IE5\6N19XEYC\MC900303521[1].wmf"/>
          <p:cNvPicPr>
            <a:picLocks noChangeAspect="1" noChangeArrowheads="1"/>
          </p:cNvPicPr>
          <p:nvPr/>
        </p:nvPicPr>
        <p:blipFill>
          <a:blip r:embed="rId4" cstate="print"/>
          <a:srcRect/>
          <a:stretch>
            <a:fillRect/>
          </a:stretch>
        </p:blipFill>
        <p:spPr bwMode="auto">
          <a:xfrm>
            <a:off x="6248400" y="2362200"/>
            <a:ext cx="1956226" cy="2514600"/>
          </a:xfrm>
          <a:prstGeom prst="rect">
            <a:avLst/>
          </a:prstGeom>
          <a:noFill/>
          <a:effectLst>
            <a:reflection blurRad="6350" stA="50000" endA="300" endPos="90000" dir="5400000" sy="-100000" algn="bl" rotWithShape="0"/>
          </a:effectLst>
        </p:spPr>
      </p:pic>
      <p:pic>
        <p:nvPicPr>
          <p:cNvPr id="7" name="Picture 6" descr="fire_clipart.jpg"/>
          <p:cNvPicPr>
            <a:picLocks noChangeAspect="1"/>
          </p:cNvPicPr>
          <p:nvPr/>
        </p:nvPicPr>
        <p:blipFill>
          <a:blip r:embed="rId5" cstate="print"/>
          <a:stretch>
            <a:fillRect/>
          </a:stretch>
        </p:blipFill>
        <p:spPr>
          <a:xfrm>
            <a:off x="1981200" y="2514600"/>
            <a:ext cx="2133600" cy="3352800"/>
          </a:xfrm>
          <a:prstGeom prst="rect">
            <a:avLst/>
          </a:prstGeom>
          <a:ln>
            <a:noFill/>
          </a:ln>
          <a:effectLst>
            <a:softEdge rad="112500"/>
          </a:effectLst>
        </p:spPr>
      </p:pic>
      <p:pic>
        <p:nvPicPr>
          <p:cNvPr id="8" name="Picture 7" descr="fire_clipart.jpg"/>
          <p:cNvPicPr>
            <a:picLocks noChangeAspect="1"/>
          </p:cNvPicPr>
          <p:nvPr/>
        </p:nvPicPr>
        <p:blipFill>
          <a:blip r:embed="rId5" cstate="print"/>
          <a:stretch>
            <a:fillRect/>
          </a:stretch>
        </p:blipFill>
        <p:spPr>
          <a:xfrm flipH="1">
            <a:off x="609600" y="2590800"/>
            <a:ext cx="1981200" cy="3276600"/>
          </a:xfrm>
          <a:prstGeom prst="rect">
            <a:avLst/>
          </a:prstGeom>
          <a:ln>
            <a:noFill/>
          </a:ln>
          <a:effectLst>
            <a:softEdge rad="112500"/>
          </a:effectLst>
        </p:spPr>
      </p:pic>
      <p:pic>
        <p:nvPicPr>
          <p:cNvPr id="9" name="Picture 3"/>
          <p:cNvPicPr>
            <a:picLocks noChangeAspect="1"/>
          </p:cNvPicPr>
          <p:nvPr/>
        </p:nvPicPr>
        <p:blipFill>
          <a:blip r:embed="rId6"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rtlCol="0">
            <a:normAutofit fontScale="90000"/>
          </a:bodyPr>
          <a:lstStyle/>
          <a:p>
            <a:pPr eaLnBrk="1" fontAlgn="auto" hangingPunct="1">
              <a:spcAft>
                <a:spcPts val="0"/>
              </a:spcAft>
              <a:defRPr/>
            </a:pPr>
            <a:r>
              <a:rPr lang="en-US" b="1" dirty="0" smtClean="0">
                <a:solidFill>
                  <a:schemeClr val="accent2">
                    <a:lumMod val="75000"/>
                  </a:schemeClr>
                </a:solidFill>
              </a:rPr>
              <a:t>So when should </a:t>
            </a:r>
            <a:br>
              <a:rPr lang="en-US" b="1" dirty="0" smtClean="0">
                <a:solidFill>
                  <a:schemeClr val="accent2">
                    <a:lumMod val="75000"/>
                  </a:schemeClr>
                </a:solidFill>
              </a:rPr>
            </a:br>
            <a:r>
              <a:rPr lang="en-US" b="1" dirty="0" smtClean="0">
                <a:solidFill>
                  <a:schemeClr val="accent2">
                    <a:lumMod val="75000"/>
                  </a:schemeClr>
                </a:solidFill>
              </a:rPr>
              <a:t>formative assessment occur?</a:t>
            </a:r>
            <a:endParaRPr lang="en-US" b="1" dirty="0">
              <a:solidFill>
                <a:schemeClr val="accent2">
                  <a:lumMod val="75000"/>
                </a:schemeClr>
              </a:solidFill>
            </a:endParaRPr>
          </a:p>
        </p:txBody>
      </p:sp>
      <p:sp>
        <p:nvSpPr>
          <p:cNvPr id="13315" name="Content Placeholder 2"/>
          <p:cNvSpPr>
            <a:spLocks noGrp="1"/>
          </p:cNvSpPr>
          <p:nvPr>
            <p:ph idx="1"/>
          </p:nvPr>
        </p:nvSpPr>
        <p:spPr/>
        <p:txBody>
          <a:bodyPr>
            <a:normAutofit/>
          </a:bodyPr>
          <a:lstStyle/>
          <a:p>
            <a:pPr algn="ctr" eaLnBrk="1" hangingPunct="1">
              <a:buNone/>
            </a:pPr>
            <a:r>
              <a:rPr lang="en-US" sz="4400" dirty="0" smtClean="0"/>
              <a:t>			At the beginning of the lesson.</a:t>
            </a:r>
          </a:p>
          <a:p>
            <a:pPr algn="ctr" eaLnBrk="1" hangingPunct="1">
              <a:buNone/>
            </a:pPr>
            <a:endParaRPr lang="en-US" sz="4400" dirty="0" smtClean="0"/>
          </a:p>
          <a:p>
            <a:pPr algn="ctr" eaLnBrk="1" hangingPunct="1">
              <a:buNone/>
            </a:pPr>
            <a:r>
              <a:rPr lang="en-US" sz="4400" dirty="0" smtClean="0"/>
              <a:t>		 During the lesson.</a:t>
            </a:r>
          </a:p>
          <a:p>
            <a:pPr algn="ctr" eaLnBrk="1" hangingPunct="1">
              <a:buNone/>
            </a:pPr>
            <a:r>
              <a:rPr lang="en-US" sz="5400" dirty="0" smtClean="0"/>
              <a:t>			</a:t>
            </a:r>
          </a:p>
          <a:p>
            <a:pPr algn="ctr" eaLnBrk="1" hangingPunct="1">
              <a:buNone/>
            </a:pPr>
            <a:r>
              <a:rPr lang="en-US" sz="4400" dirty="0" smtClean="0"/>
              <a:t>			At the end of the lesson.</a:t>
            </a:r>
            <a:endParaRPr lang="en-US" sz="5400" dirty="0" smtClean="0"/>
          </a:p>
        </p:txBody>
      </p:sp>
      <p:pic>
        <p:nvPicPr>
          <p:cNvPr id="7" name="Picture 6" descr="pt1041_stick_figure_standing_great_idea.png"/>
          <p:cNvPicPr>
            <a:picLocks noChangeAspect="1"/>
          </p:cNvPicPr>
          <p:nvPr/>
        </p:nvPicPr>
        <p:blipFill>
          <a:blip r:embed="rId3" cstate="print"/>
          <a:stretch>
            <a:fillRect/>
          </a:stretch>
        </p:blipFill>
        <p:spPr>
          <a:xfrm>
            <a:off x="533400" y="4724400"/>
            <a:ext cx="971774" cy="1524000"/>
          </a:xfrm>
          <a:prstGeom prst="rect">
            <a:avLst/>
          </a:prstGeom>
        </p:spPr>
      </p:pic>
      <p:pic>
        <p:nvPicPr>
          <p:cNvPr id="8" name="Picture 7" descr="11519804-vector-green-positive-checkmark.jpg"/>
          <p:cNvPicPr>
            <a:picLocks noChangeAspect="1"/>
          </p:cNvPicPr>
          <p:nvPr/>
        </p:nvPicPr>
        <p:blipFill>
          <a:blip r:embed="rId4" cstate="print"/>
          <a:stretch>
            <a:fillRect/>
          </a:stretch>
        </p:blipFill>
        <p:spPr>
          <a:xfrm>
            <a:off x="1295400" y="4724400"/>
            <a:ext cx="1219200" cy="1219200"/>
          </a:xfrm>
          <a:prstGeom prst="rect">
            <a:avLst/>
          </a:prstGeom>
        </p:spPr>
      </p:pic>
      <p:pic>
        <p:nvPicPr>
          <p:cNvPr id="9" name="Picture 8" descr="little-d-man-greeting-waving-goodby-hello-white-background-30098232.jpg"/>
          <p:cNvPicPr>
            <a:picLocks noChangeAspect="1"/>
          </p:cNvPicPr>
          <p:nvPr/>
        </p:nvPicPr>
        <p:blipFill>
          <a:blip r:embed="rId5" cstate="print"/>
          <a:stretch>
            <a:fillRect/>
          </a:stretch>
        </p:blipFill>
        <p:spPr>
          <a:xfrm>
            <a:off x="381000" y="1371600"/>
            <a:ext cx="1091418" cy="1447800"/>
          </a:xfrm>
          <a:prstGeom prst="rect">
            <a:avLst/>
          </a:prstGeom>
        </p:spPr>
      </p:pic>
      <p:pic>
        <p:nvPicPr>
          <p:cNvPr id="10" name="Picture 9" descr="little-d-man-jumping-joy-over-white-background-concept-joyous-happiness-displayed-good-news-achievement-30098261.jpg"/>
          <p:cNvPicPr>
            <a:picLocks noChangeAspect="1"/>
          </p:cNvPicPr>
          <p:nvPr/>
        </p:nvPicPr>
        <p:blipFill>
          <a:blip r:embed="rId6" cstate="print"/>
          <a:stretch>
            <a:fillRect/>
          </a:stretch>
        </p:blipFill>
        <p:spPr>
          <a:xfrm>
            <a:off x="914400" y="2895600"/>
            <a:ext cx="1091419" cy="1447800"/>
          </a:xfrm>
          <a:prstGeom prst="rect">
            <a:avLst/>
          </a:prstGeom>
        </p:spPr>
      </p:pic>
      <p:pic>
        <p:nvPicPr>
          <p:cNvPr id="11" name="Picture 10" descr="11519804-vector-green-positive-checkmark.jpg"/>
          <p:cNvPicPr>
            <a:picLocks noChangeAspect="1"/>
          </p:cNvPicPr>
          <p:nvPr/>
        </p:nvPicPr>
        <p:blipFill>
          <a:blip r:embed="rId4" cstate="print"/>
          <a:stretch>
            <a:fillRect/>
          </a:stretch>
        </p:blipFill>
        <p:spPr>
          <a:xfrm>
            <a:off x="1447800" y="1371600"/>
            <a:ext cx="1219200" cy="1219200"/>
          </a:xfrm>
          <a:prstGeom prst="rect">
            <a:avLst/>
          </a:prstGeom>
        </p:spPr>
      </p:pic>
      <p:pic>
        <p:nvPicPr>
          <p:cNvPr id="12" name="Picture 11" descr="11519804-vector-green-positive-checkmark.jpg"/>
          <p:cNvPicPr>
            <a:picLocks noChangeAspect="1"/>
          </p:cNvPicPr>
          <p:nvPr/>
        </p:nvPicPr>
        <p:blipFill>
          <a:blip r:embed="rId4" cstate="print"/>
          <a:stretch>
            <a:fillRect/>
          </a:stretch>
        </p:blipFill>
        <p:spPr>
          <a:xfrm>
            <a:off x="1828800" y="3124200"/>
            <a:ext cx="1219200" cy="1219200"/>
          </a:xfrm>
          <a:prstGeom prst="rect">
            <a:avLst/>
          </a:prstGeom>
        </p:spPr>
      </p:pic>
      <p:pic>
        <p:nvPicPr>
          <p:cNvPr id="13" name="Picture 3"/>
          <p:cNvPicPr>
            <a:picLocks noChangeAspect="1"/>
          </p:cNvPicPr>
          <p:nvPr/>
        </p:nvPicPr>
        <p:blipFill>
          <a:blip r:embed="rId7"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wipe(left)">
                                      <p:cBhvr>
                                        <p:cTn id="7" dur="500"/>
                                        <p:tgtEl>
                                          <p:spTgt spid="1331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1" presetClass="entr" presetSubtype="0" fill="hold" nodeType="withEffect">
                                  <p:stCondLst>
                                    <p:cond delay="0"/>
                                  </p:stCondLst>
                                  <p:childTnLst>
                                    <p:set>
                                      <p:cBhvr>
                                        <p:cTn id="12" dur="1000">
                                          <p:stCondLst>
                                            <p:cond delay="0"/>
                                          </p:stCondLst>
                                        </p:cTn>
                                        <p:tgtEl>
                                          <p:spTgt spid="11"/>
                                        </p:tgtEl>
                                        <p:attrNameLst>
                                          <p:attrName>style.visibility</p:attrName>
                                        </p:attrNameLst>
                                      </p:cBhvr>
                                      <p:to>
                                        <p:strVal val="visible"/>
                                      </p:to>
                                    </p:set>
                                  </p:childTnLst>
                                </p:cTn>
                              </p:par>
                            </p:childTnLst>
                          </p:cTn>
                        </p:par>
                        <p:par>
                          <p:cTn id="13" fill="hold">
                            <p:stCondLst>
                              <p:cond delay="1000"/>
                            </p:stCondLst>
                            <p:childTnLst>
                              <p:par>
                                <p:cTn id="14" presetID="1" presetClass="entr" presetSubtype="0" fill="hold" nodeType="afterEffect">
                                  <p:stCondLst>
                                    <p:cond delay="50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13315">
                                            <p:txEl>
                                              <p:pRg st="2" end="2"/>
                                            </p:txEl>
                                          </p:spTgt>
                                        </p:tgtEl>
                                        <p:attrNameLst>
                                          <p:attrName>style.visibility</p:attrName>
                                        </p:attrNameLst>
                                      </p:cBhvr>
                                      <p:to>
                                        <p:strVal val="visible"/>
                                      </p:to>
                                    </p:set>
                                    <p:animEffect transition="in" filter="wipe(left)">
                                      <p:cBhvr>
                                        <p:cTn id="20" dur="500"/>
                                        <p:tgtEl>
                                          <p:spTgt spid="13315">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childTnLst>
                                </p:cTn>
                              </p:par>
                              <p:par>
                                <p:cTn id="24" presetID="11" presetClass="entr" presetSubtype="0" fill="hold" nodeType="withEffect">
                                  <p:stCondLst>
                                    <p:cond delay="0"/>
                                  </p:stCondLst>
                                  <p:childTnLst>
                                    <p:set>
                                      <p:cBhvr>
                                        <p:cTn id="25" dur="1000">
                                          <p:stCondLst>
                                            <p:cond delay="0"/>
                                          </p:stCondLst>
                                        </p:cTn>
                                        <p:tgtEl>
                                          <p:spTgt spid="12"/>
                                        </p:tgtEl>
                                        <p:attrNameLst>
                                          <p:attrName>style.visibility</p:attrName>
                                        </p:attrNameLst>
                                      </p:cBhvr>
                                      <p:to>
                                        <p:strVal val="visible"/>
                                      </p:to>
                                    </p:set>
                                  </p:childTnLst>
                                </p:cTn>
                              </p:par>
                            </p:childTnLst>
                          </p:cTn>
                        </p:par>
                        <p:par>
                          <p:cTn id="26" fill="hold">
                            <p:stCondLst>
                              <p:cond delay="1000"/>
                            </p:stCondLst>
                            <p:childTnLst>
                              <p:par>
                                <p:cTn id="27" presetID="1" presetClass="entr" presetSubtype="0" fill="hold" nodeType="afterEffect">
                                  <p:stCondLst>
                                    <p:cond delay="50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13315">
                                            <p:txEl>
                                              <p:pRg st="4" end="4"/>
                                            </p:txEl>
                                          </p:spTgt>
                                        </p:tgtEl>
                                        <p:attrNameLst>
                                          <p:attrName>style.visibility</p:attrName>
                                        </p:attrNameLst>
                                      </p:cBhvr>
                                      <p:to>
                                        <p:strVal val="visible"/>
                                      </p:to>
                                    </p:set>
                                    <p:animEffect transition="in" filter="wipe(left)">
                                      <p:cBhvr>
                                        <p:cTn id="33" dur="500"/>
                                        <p:tgtEl>
                                          <p:spTgt spid="13315">
                                            <p:txEl>
                                              <p:pRg st="4" end="4"/>
                                            </p:txEl>
                                          </p:spTgt>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childTnLst>
                                </p:cTn>
                              </p:par>
                              <p:par>
                                <p:cTn id="37" presetID="11" presetClass="entr" presetSubtype="0" fill="hold" nodeType="withEffect">
                                  <p:stCondLst>
                                    <p:cond delay="0"/>
                                  </p:stCondLst>
                                  <p:childTnLst>
                                    <p:set>
                                      <p:cBhvr>
                                        <p:cTn id="38" dur="1000">
                                          <p:stCondLst>
                                            <p:cond delay="0"/>
                                          </p:stCondLst>
                                        </p:cTn>
                                        <p:tgtEl>
                                          <p:spTgt spid="8"/>
                                        </p:tgtEl>
                                        <p:attrNameLst>
                                          <p:attrName>style.visibility</p:attrName>
                                        </p:attrNameLst>
                                      </p:cBhvr>
                                      <p:to>
                                        <p:strVal val="visible"/>
                                      </p:to>
                                    </p:set>
                                  </p:childTnLst>
                                </p:cTn>
                              </p:par>
                            </p:childTnLst>
                          </p:cTn>
                        </p:par>
                        <p:par>
                          <p:cTn id="39" fill="hold">
                            <p:stCondLst>
                              <p:cond delay="1000"/>
                            </p:stCondLst>
                            <p:childTnLst>
                              <p:par>
                                <p:cTn id="40" presetID="1" presetClass="entr" presetSubtype="0" fill="hold" nodeType="afterEffect">
                                  <p:stCondLst>
                                    <p:cond delay="500"/>
                                  </p:stCondLst>
                                  <p:childTnLst>
                                    <p:set>
                                      <p:cBhvr>
                                        <p:cTn id="4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images (6).jpg"/>
          <p:cNvPicPr>
            <a:picLocks noChangeAspect="1"/>
          </p:cNvPicPr>
          <p:nvPr/>
        </p:nvPicPr>
        <p:blipFill>
          <a:blip r:embed="rId3" cstate="print"/>
          <a:stretch>
            <a:fillRect/>
          </a:stretch>
        </p:blipFill>
        <p:spPr>
          <a:xfrm>
            <a:off x="3429000" y="1676400"/>
            <a:ext cx="3657600" cy="3200400"/>
          </a:xfrm>
          <a:prstGeom prst="rect">
            <a:avLst/>
          </a:prstGeom>
        </p:spPr>
      </p:pic>
      <p:sp>
        <p:nvSpPr>
          <p:cNvPr id="19" name="Rounded Rectangle 18"/>
          <p:cNvSpPr/>
          <p:nvPr/>
        </p:nvSpPr>
        <p:spPr>
          <a:xfrm rot="9127147" flipH="1" flipV="1">
            <a:off x="3733319" y="3095164"/>
            <a:ext cx="647910" cy="484667"/>
          </a:xfrm>
          <a:prstGeom prst="roundRect">
            <a:avLst/>
          </a:prstGeom>
          <a:ln w="38100"/>
          <a:scene3d>
            <a:camera prst="isometricOffAxis2Left"/>
            <a:lightRig rig="threePt" dir="t"/>
          </a:scene3d>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0" name="TextBox 19"/>
          <p:cNvSpPr txBox="1"/>
          <p:nvPr/>
        </p:nvSpPr>
        <p:spPr>
          <a:xfrm>
            <a:off x="381000" y="838200"/>
            <a:ext cx="8534400" cy="1200329"/>
          </a:xfrm>
          <a:prstGeom prst="rect">
            <a:avLst/>
          </a:prstGeom>
          <a:noFill/>
        </p:spPr>
        <p:txBody>
          <a:bodyPr wrap="square" rtlCol="0">
            <a:spAutoFit/>
          </a:bodyPr>
          <a:lstStyle/>
          <a:p>
            <a:pPr>
              <a:buNone/>
            </a:pPr>
            <a:r>
              <a:rPr lang="en-US" sz="7200" b="1" dirty="0" smtClean="0">
                <a:solidFill>
                  <a:schemeClr val="accent1"/>
                </a:solidFill>
                <a:latin typeface="Segoe Script" pitchFamily="34" charset="0"/>
              </a:rPr>
              <a:t>Checks for </a:t>
            </a:r>
          </a:p>
        </p:txBody>
      </p:sp>
      <p:sp>
        <p:nvSpPr>
          <p:cNvPr id="22" name="TextBox 21"/>
          <p:cNvSpPr txBox="1"/>
          <p:nvPr/>
        </p:nvSpPr>
        <p:spPr>
          <a:xfrm>
            <a:off x="762000" y="4724400"/>
            <a:ext cx="7467600" cy="1200329"/>
          </a:xfrm>
          <a:prstGeom prst="rect">
            <a:avLst/>
          </a:prstGeom>
          <a:noFill/>
        </p:spPr>
        <p:txBody>
          <a:bodyPr wrap="square" rtlCol="0">
            <a:spAutoFit/>
          </a:bodyPr>
          <a:lstStyle/>
          <a:p>
            <a:pPr>
              <a:buNone/>
            </a:pPr>
            <a:r>
              <a:rPr lang="en-US" sz="7200" b="1" dirty="0" smtClean="0">
                <a:solidFill>
                  <a:schemeClr val="accent1"/>
                </a:solidFill>
                <a:latin typeface="Segoe Script" pitchFamily="34" charset="0"/>
              </a:rPr>
              <a:t>Understanding</a:t>
            </a:r>
            <a:endParaRPr lang="en-US" sz="7200" b="1" dirty="0">
              <a:solidFill>
                <a:schemeClr val="accent1"/>
              </a:solidFill>
              <a:latin typeface="Segoe Script" pitchFamily="34" charset="0"/>
            </a:endParaRPr>
          </a:p>
        </p:txBody>
      </p:sp>
      <p:sp>
        <p:nvSpPr>
          <p:cNvPr id="23" name="Rounded Rectangle 22"/>
          <p:cNvSpPr/>
          <p:nvPr/>
        </p:nvSpPr>
        <p:spPr>
          <a:xfrm rot="9127147" flipH="1" flipV="1">
            <a:off x="3428519" y="2485563"/>
            <a:ext cx="647910" cy="484667"/>
          </a:xfrm>
          <a:prstGeom prst="roundRect">
            <a:avLst/>
          </a:prstGeom>
          <a:ln w="38100"/>
          <a:scene3d>
            <a:camera prst="isometricOffAxis2Left"/>
            <a:lightRig rig="threePt" dir="t"/>
          </a:scene3d>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7"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Looking at Student Writing…. </a:t>
            </a:r>
            <a:endParaRPr lang="en-US" dirty="0"/>
          </a:p>
        </p:txBody>
      </p:sp>
      <p:pic>
        <p:nvPicPr>
          <p:cNvPr id="1026" name="Picture 2" descr="C:\Users\bepayne\AppData\Local\Microsoft\Windows\Temporary Internet Files\Content.IE5\6N19XEYC\MC900078753[1].wmf"/>
          <p:cNvPicPr>
            <a:picLocks noGrp="1" noChangeAspect="1" noChangeArrowheads="1"/>
          </p:cNvPicPr>
          <p:nvPr>
            <p:ph idx="1"/>
          </p:nvPr>
        </p:nvPicPr>
        <p:blipFill>
          <a:blip r:embed="rId3" cstate="print"/>
          <a:srcRect/>
          <a:stretch>
            <a:fillRect/>
          </a:stretch>
        </p:blipFill>
        <p:spPr bwMode="auto">
          <a:xfrm>
            <a:off x="914400" y="2286000"/>
            <a:ext cx="2938374" cy="3124200"/>
          </a:xfrm>
          <a:prstGeom prst="rect">
            <a:avLst/>
          </a:prstGeom>
          <a:noFill/>
        </p:spPr>
      </p:pic>
      <p:pic>
        <p:nvPicPr>
          <p:cNvPr id="5" name="Picture 4" descr="Mat-mount2.jpg"/>
          <p:cNvPicPr>
            <a:picLocks noChangeAspect="1"/>
          </p:cNvPicPr>
          <p:nvPr/>
        </p:nvPicPr>
        <p:blipFill>
          <a:blip r:embed="rId4" cstate="print"/>
          <a:stretch>
            <a:fillRect/>
          </a:stretch>
        </p:blipFill>
        <p:spPr>
          <a:xfrm>
            <a:off x="4038600" y="2514600"/>
            <a:ext cx="2895600" cy="3724536"/>
          </a:xfrm>
          <a:prstGeom prst="rect">
            <a:avLst/>
          </a:prstGeom>
          <a:scene3d>
            <a:camera prst="isometricBottomDown"/>
            <a:lightRig rig="threePt" dir="t"/>
          </a:scene3d>
        </p:spPr>
      </p:pic>
      <p:sp>
        <p:nvSpPr>
          <p:cNvPr id="6" name="TextBox 5"/>
          <p:cNvSpPr txBox="1"/>
          <p:nvPr/>
        </p:nvSpPr>
        <p:spPr>
          <a:xfrm>
            <a:off x="1676400" y="5791200"/>
            <a:ext cx="6477000" cy="523220"/>
          </a:xfrm>
          <a:prstGeom prst="rect">
            <a:avLst/>
          </a:prstGeom>
          <a:noFill/>
        </p:spPr>
        <p:txBody>
          <a:bodyPr wrap="square" rtlCol="0">
            <a:spAutoFit/>
          </a:bodyPr>
          <a:lstStyle/>
          <a:p>
            <a:r>
              <a:rPr lang="en-US" sz="2800" b="1" dirty="0" smtClean="0">
                <a:solidFill>
                  <a:srgbClr val="C00000"/>
                </a:solidFill>
                <a:latin typeface="Bradley Hand ITC" pitchFamily="66" charset="0"/>
              </a:rPr>
              <a:t>As a way to inform our teaching……..</a:t>
            </a:r>
            <a:endParaRPr lang="en-US" sz="2800" b="1" dirty="0">
              <a:solidFill>
                <a:srgbClr val="C00000"/>
              </a:solidFill>
              <a:latin typeface="Bradley Hand ITC" pitchFamily="66" charset="0"/>
            </a:endParaRPr>
          </a:p>
        </p:txBody>
      </p:sp>
      <p:pic>
        <p:nvPicPr>
          <p:cNvPr id="7" name="Picture 3"/>
          <p:cNvPicPr>
            <a:picLocks noChangeAspect="1"/>
          </p:cNvPicPr>
          <p:nvPr/>
        </p:nvPicPr>
        <p:blipFill>
          <a:blip r:embed="rId5"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ractice_l_tnb.png"/>
          <p:cNvPicPr>
            <a:picLocks noChangeAspect="1"/>
          </p:cNvPicPr>
          <p:nvPr/>
        </p:nvPicPr>
        <p:blipFill>
          <a:blip r:embed="rId3" cstate="print"/>
          <a:stretch>
            <a:fillRect/>
          </a:stretch>
        </p:blipFill>
        <p:spPr>
          <a:xfrm>
            <a:off x="2590800" y="2438400"/>
            <a:ext cx="4444445" cy="3339683"/>
          </a:xfrm>
          <a:prstGeom prst="rect">
            <a:avLst/>
          </a:prstGeom>
        </p:spPr>
      </p:pic>
      <p:sp>
        <p:nvSpPr>
          <p:cNvPr id="6" name="TextBox 5"/>
          <p:cNvSpPr txBox="1"/>
          <p:nvPr/>
        </p:nvSpPr>
        <p:spPr>
          <a:xfrm>
            <a:off x="1066800" y="304800"/>
            <a:ext cx="2819400" cy="1107996"/>
          </a:xfrm>
          <a:prstGeom prst="rect">
            <a:avLst/>
          </a:prstGeom>
          <a:noFill/>
        </p:spPr>
        <p:txBody>
          <a:bodyPr wrap="square" rtlCol="0">
            <a:spAutoFit/>
          </a:bodyPr>
          <a:lstStyle/>
          <a:p>
            <a:r>
              <a:rPr lang="en-US" sz="6600" b="1" dirty="0" smtClean="0">
                <a:solidFill>
                  <a:srgbClr val="990033"/>
                </a:solidFill>
                <a:latin typeface="Algerian" pitchFamily="82" charset="0"/>
              </a:rPr>
              <a:t>Let’s</a:t>
            </a:r>
            <a:endParaRPr lang="en-US" sz="1600" b="1" dirty="0">
              <a:solidFill>
                <a:srgbClr val="990033"/>
              </a:solidFill>
              <a:latin typeface="Algerian" pitchFamily="82" charset="0"/>
            </a:endParaRPr>
          </a:p>
        </p:txBody>
      </p:sp>
      <p:sp>
        <p:nvSpPr>
          <p:cNvPr id="8" name="TextBox 7"/>
          <p:cNvSpPr txBox="1"/>
          <p:nvPr/>
        </p:nvSpPr>
        <p:spPr>
          <a:xfrm>
            <a:off x="3429000" y="1143000"/>
            <a:ext cx="4572000" cy="1107996"/>
          </a:xfrm>
          <a:prstGeom prst="rect">
            <a:avLst/>
          </a:prstGeom>
          <a:noFill/>
        </p:spPr>
        <p:txBody>
          <a:bodyPr wrap="square" rtlCol="0">
            <a:spAutoFit/>
          </a:bodyPr>
          <a:lstStyle/>
          <a:p>
            <a:r>
              <a:rPr lang="en-US" sz="6600" b="1" dirty="0" smtClean="0">
                <a:solidFill>
                  <a:schemeClr val="accent2">
                    <a:lumMod val="75000"/>
                  </a:schemeClr>
                </a:solidFill>
                <a:latin typeface="Algerian" pitchFamily="82" charset="0"/>
              </a:rPr>
              <a:t>PRACTICE</a:t>
            </a:r>
            <a:endParaRPr lang="en-US" sz="6600" b="1" dirty="0">
              <a:solidFill>
                <a:schemeClr val="accent2">
                  <a:lumMod val="75000"/>
                </a:schemeClr>
              </a:solidFill>
              <a:latin typeface="Algerian" pitchFamily="82" charset="0"/>
            </a:endParaRPr>
          </a:p>
        </p:txBody>
      </p:sp>
      <p:pic>
        <p:nvPicPr>
          <p:cNvPr id="7"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Together</a:t>
            </a:r>
            <a:endParaRPr lang="en-US" dirty="0"/>
          </a:p>
        </p:txBody>
      </p:sp>
      <p:sp>
        <p:nvSpPr>
          <p:cNvPr id="3" name="Content Placeholder 2"/>
          <p:cNvSpPr>
            <a:spLocks noGrp="1"/>
          </p:cNvSpPr>
          <p:nvPr>
            <p:ph idx="1"/>
          </p:nvPr>
        </p:nvSpPr>
        <p:spPr>
          <a:xfrm>
            <a:off x="1371600" y="1981200"/>
            <a:ext cx="7239000" cy="4525963"/>
          </a:xfrm>
        </p:spPr>
        <p:txBody>
          <a:bodyPr/>
          <a:lstStyle/>
          <a:p>
            <a:pPr>
              <a:buNone/>
            </a:pPr>
            <a:r>
              <a:rPr lang="en-US" dirty="0" smtClean="0"/>
              <a:t>As we read…</a:t>
            </a:r>
          </a:p>
          <a:p>
            <a:pPr>
              <a:buNone/>
            </a:pPr>
            <a:endParaRPr lang="en-US" sz="1600" dirty="0" smtClean="0"/>
          </a:p>
          <a:p>
            <a:r>
              <a:rPr lang="en-US" dirty="0" smtClean="0"/>
              <a:t>Notice what the student is doing well</a:t>
            </a:r>
          </a:p>
          <a:p>
            <a:pPr lvl="1"/>
            <a:r>
              <a:rPr lang="en-US" sz="2000" dirty="0" smtClean="0">
                <a:solidFill>
                  <a:schemeClr val="accent6">
                    <a:lumMod val="75000"/>
                  </a:schemeClr>
                </a:solidFill>
              </a:rPr>
              <a:t>(avoid looking for errors)</a:t>
            </a:r>
          </a:p>
          <a:p>
            <a:r>
              <a:rPr lang="en-US" dirty="0" smtClean="0"/>
              <a:t>Underline/Star/Circle /Highlight</a:t>
            </a:r>
          </a:p>
          <a:p>
            <a:pPr lvl="1"/>
            <a:r>
              <a:rPr lang="en-US" sz="2000" dirty="0" smtClean="0">
                <a:solidFill>
                  <a:schemeClr val="accent6">
                    <a:lumMod val="75000"/>
                  </a:schemeClr>
                </a:solidFill>
              </a:rPr>
              <a:t>(what’s the evidence)</a:t>
            </a:r>
          </a:p>
          <a:p>
            <a:r>
              <a:rPr lang="en-US" dirty="0" smtClean="0"/>
              <a:t>Jot in the margins the skills you see </a:t>
            </a:r>
          </a:p>
          <a:p>
            <a:pPr lvl="1"/>
            <a:r>
              <a:rPr lang="en-US" sz="2000" dirty="0" smtClean="0">
                <a:solidFill>
                  <a:schemeClr val="accent6">
                    <a:lumMod val="75000"/>
                  </a:schemeClr>
                </a:solidFill>
              </a:rPr>
              <a:t>(check the rubric for “Meets Expectations”)</a:t>
            </a:r>
            <a:endParaRPr lang="en-US" dirty="0">
              <a:solidFill>
                <a:schemeClr val="accent6">
                  <a:lumMod val="75000"/>
                </a:schemeClr>
              </a:solidFill>
            </a:endParaRPr>
          </a:p>
        </p:txBody>
      </p:sp>
      <p:pic>
        <p:nvPicPr>
          <p:cNvPr id="4" name="Picture 3" descr="5040615e897889576eb776637bc13460.png"/>
          <p:cNvPicPr>
            <a:picLocks noChangeAspect="1"/>
          </p:cNvPicPr>
          <p:nvPr/>
        </p:nvPicPr>
        <p:blipFill>
          <a:blip r:embed="rId3" cstate="print"/>
          <a:stretch>
            <a:fillRect/>
          </a:stretch>
        </p:blipFill>
        <p:spPr>
          <a:xfrm>
            <a:off x="7696200" y="4229100"/>
            <a:ext cx="1447800" cy="1447800"/>
          </a:xfrm>
          <a:prstGeom prst="rect">
            <a:avLst/>
          </a:prstGeom>
        </p:spPr>
      </p:pic>
      <p:pic>
        <p:nvPicPr>
          <p:cNvPr id="5" name="Picture 4" descr="highlighter.png"/>
          <p:cNvPicPr>
            <a:picLocks noChangeAspect="1"/>
          </p:cNvPicPr>
          <p:nvPr/>
        </p:nvPicPr>
        <p:blipFill>
          <a:blip r:embed="rId4" cstate="print"/>
          <a:stretch>
            <a:fillRect/>
          </a:stretch>
        </p:blipFill>
        <p:spPr>
          <a:xfrm>
            <a:off x="381000" y="0"/>
            <a:ext cx="2133600" cy="2133600"/>
          </a:xfrm>
          <a:prstGeom prst="rect">
            <a:avLst/>
          </a:prstGeom>
        </p:spPr>
      </p:pic>
      <p:pic>
        <p:nvPicPr>
          <p:cNvPr id="6" name="Picture 3"/>
          <p:cNvPicPr>
            <a:picLocks noChangeAspect="1"/>
          </p:cNvPicPr>
          <p:nvPr/>
        </p:nvPicPr>
        <p:blipFill>
          <a:blip r:embed="rId5"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normAutofit fontScale="90000"/>
          </a:bodyPr>
          <a:lstStyle/>
          <a:p>
            <a:r>
              <a:rPr lang="en-US" dirty="0" smtClean="0"/>
              <a:t>Welcome Back!</a:t>
            </a:r>
            <a:br>
              <a:rPr lang="en-US" dirty="0" smtClean="0"/>
            </a:br>
            <a:r>
              <a:rPr lang="en-US" dirty="0" smtClean="0"/>
              <a:t>New Teams, New Ideas</a:t>
            </a:r>
          </a:p>
        </p:txBody>
      </p:sp>
      <p:sp>
        <p:nvSpPr>
          <p:cNvPr id="3" name="Content Placeholder 2"/>
          <p:cNvSpPr>
            <a:spLocks noGrp="1"/>
          </p:cNvSpPr>
          <p:nvPr>
            <p:ph idx="1"/>
          </p:nvPr>
        </p:nvSpPr>
        <p:spPr/>
        <p:txBody>
          <a:bodyPr rtlCol="0">
            <a:normAutofit/>
          </a:bodyPr>
          <a:lstStyle/>
          <a:p>
            <a:pPr marL="0" fontAlgn="auto">
              <a:spcBef>
                <a:spcPts val="0"/>
              </a:spcBef>
              <a:spcAft>
                <a:spcPts val="0"/>
              </a:spcAft>
              <a:buFont typeface="Arial" pitchFamily="34" charset="0"/>
              <a:buChar char="•"/>
              <a:defRPr/>
            </a:pPr>
            <a:endParaRPr lang="en-US" dirty="0" smtClean="0">
              <a:solidFill>
                <a:srgbClr val="DD4B39"/>
              </a:solidFill>
            </a:endParaRPr>
          </a:p>
          <a:p>
            <a:pPr fontAlgn="auto">
              <a:spcAft>
                <a:spcPts val="0"/>
              </a:spcAft>
              <a:buFont typeface="Arial" pitchFamily="34" charset="0"/>
              <a:buNone/>
              <a:defRPr/>
            </a:pPr>
            <a:endParaRPr lang="en-US" dirty="0" smtClean="0"/>
          </a:p>
        </p:txBody>
      </p:sp>
      <p:pic>
        <p:nvPicPr>
          <p:cNvPr id="1536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15364" name="Picture 2" descr="Students taking a test in a classroom"/>
          <p:cNvPicPr>
            <a:picLocks noChangeAspect="1" noChangeArrowheads="1"/>
          </p:cNvPicPr>
          <p:nvPr/>
        </p:nvPicPr>
        <p:blipFill>
          <a:blip r:embed="rId4" cstate="print"/>
          <a:srcRect/>
          <a:stretch>
            <a:fillRect/>
          </a:stretch>
        </p:blipFill>
        <p:spPr bwMode="auto">
          <a:xfrm>
            <a:off x="2362200" y="1600200"/>
            <a:ext cx="4419600" cy="44196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Tracker</a:t>
            </a:r>
            <a:endParaRPr lang="en-US" dirty="0"/>
          </a:p>
        </p:txBody>
      </p:sp>
      <p:sp>
        <p:nvSpPr>
          <p:cNvPr id="3" name="Content Placeholder 2"/>
          <p:cNvSpPr>
            <a:spLocks noGrp="1"/>
          </p:cNvSpPr>
          <p:nvPr>
            <p:ph idx="1"/>
          </p:nvPr>
        </p:nvSpPr>
        <p:spPr/>
        <p:txBody>
          <a:bodyPr/>
          <a:lstStyle/>
          <a:p>
            <a:pPr>
              <a:buNone/>
            </a:pPr>
            <a:r>
              <a:rPr lang="en-US" dirty="0" smtClean="0"/>
              <a:t>Record the progress of each student</a:t>
            </a:r>
          </a:p>
          <a:p>
            <a:pPr>
              <a:buNone/>
            </a:pPr>
            <a:endParaRPr lang="en-US" dirty="0" smtClean="0"/>
          </a:p>
          <a:p>
            <a:pPr>
              <a:buNone/>
            </a:pPr>
            <a:endParaRPr lang="en-US" dirty="0" smtClean="0"/>
          </a:p>
          <a:p>
            <a:pPr>
              <a:buNone/>
            </a:pPr>
            <a:endParaRPr lang="en-US" dirty="0" smtClean="0"/>
          </a:p>
          <a:p>
            <a:pPr>
              <a:buNone/>
            </a:pPr>
            <a:r>
              <a:rPr lang="en-US" dirty="0" smtClean="0"/>
              <a:t>You may want to develop your own system…</a:t>
            </a:r>
            <a:endParaRPr lang="en-US" dirty="0"/>
          </a:p>
        </p:txBody>
      </p:sp>
      <p:pic>
        <p:nvPicPr>
          <p:cNvPr id="12" name="Picture 11" descr="11519804-vector-green-positive-checkmark.jpg"/>
          <p:cNvPicPr>
            <a:picLocks noChangeAspect="1"/>
          </p:cNvPicPr>
          <p:nvPr/>
        </p:nvPicPr>
        <p:blipFill>
          <a:blip r:embed="rId3" cstate="print"/>
          <a:stretch>
            <a:fillRect/>
          </a:stretch>
        </p:blipFill>
        <p:spPr>
          <a:xfrm>
            <a:off x="3733800" y="2362200"/>
            <a:ext cx="1600200" cy="1600200"/>
          </a:xfrm>
          <a:prstGeom prst="rect">
            <a:avLst/>
          </a:prstGeom>
        </p:spPr>
      </p:pic>
      <p:pic>
        <p:nvPicPr>
          <p:cNvPr id="15" name="Picture 14" descr="11519804-vector-green-positive-checkmark.jpg"/>
          <p:cNvPicPr>
            <a:picLocks noChangeAspect="1"/>
          </p:cNvPicPr>
          <p:nvPr/>
        </p:nvPicPr>
        <p:blipFill>
          <a:blip r:embed="rId3" cstate="print"/>
          <a:stretch>
            <a:fillRect/>
          </a:stretch>
        </p:blipFill>
        <p:spPr>
          <a:xfrm>
            <a:off x="3505200" y="4800600"/>
            <a:ext cx="1600200" cy="1600200"/>
          </a:xfrm>
          <a:prstGeom prst="rect">
            <a:avLst/>
          </a:prstGeom>
        </p:spPr>
      </p:pic>
      <p:grpSp>
        <p:nvGrpSpPr>
          <p:cNvPr id="4" name="Group 18"/>
          <p:cNvGrpSpPr/>
          <p:nvPr/>
        </p:nvGrpSpPr>
        <p:grpSpPr>
          <a:xfrm>
            <a:off x="6096000" y="4800600"/>
            <a:ext cx="1600200" cy="1600200"/>
            <a:chOff x="6096000" y="4800600"/>
            <a:chExt cx="1600200" cy="1600200"/>
          </a:xfrm>
        </p:grpSpPr>
        <p:pic>
          <p:nvPicPr>
            <p:cNvPr id="13" name="Picture 12" descr="11519804-vector-green-positive-checkmark.jpg"/>
            <p:cNvPicPr>
              <a:picLocks noChangeAspect="1"/>
            </p:cNvPicPr>
            <p:nvPr/>
          </p:nvPicPr>
          <p:blipFill>
            <a:blip r:embed="rId3" cstate="print"/>
            <a:stretch>
              <a:fillRect/>
            </a:stretch>
          </p:blipFill>
          <p:spPr>
            <a:xfrm>
              <a:off x="6096000" y="4800600"/>
              <a:ext cx="1600200" cy="1600200"/>
            </a:xfrm>
            <a:prstGeom prst="rect">
              <a:avLst/>
            </a:prstGeom>
          </p:spPr>
        </p:pic>
        <p:sp>
          <p:nvSpPr>
            <p:cNvPr id="16" name="Plus 15"/>
            <p:cNvSpPr/>
            <p:nvPr/>
          </p:nvSpPr>
          <p:spPr>
            <a:xfrm>
              <a:off x="6477000" y="4953000"/>
              <a:ext cx="609600" cy="533400"/>
            </a:xfrm>
            <a:prstGeom prst="mathPlus">
              <a:avLst/>
            </a:prstGeom>
            <a:gradFill flip="none" rotWithShape="1">
              <a:gsLst>
                <a:gs pos="0">
                  <a:srgbClr val="21B30D">
                    <a:shade val="30000"/>
                    <a:satMod val="115000"/>
                  </a:srgbClr>
                </a:gs>
                <a:gs pos="50000">
                  <a:srgbClr val="21B30D">
                    <a:shade val="67500"/>
                    <a:satMod val="115000"/>
                  </a:srgbClr>
                </a:gs>
                <a:gs pos="100000">
                  <a:srgbClr val="21B30D">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solidFill>
                    <a:schemeClr val="tx1"/>
                  </a:solidFill>
                </a:ln>
              </a:endParaRPr>
            </a:p>
          </p:txBody>
        </p:sp>
      </p:grpSp>
      <p:grpSp>
        <p:nvGrpSpPr>
          <p:cNvPr id="5" name="Group 19"/>
          <p:cNvGrpSpPr/>
          <p:nvPr/>
        </p:nvGrpSpPr>
        <p:grpSpPr>
          <a:xfrm>
            <a:off x="1143000" y="4800600"/>
            <a:ext cx="1600200" cy="1600200"/>
            <a:chOff x="1143000" y="4800600"/>
            <a:chExt cx="1600200" cy="1600200"/>
          </a:xfrm>
        </p:grpSpPr>
        <p:pic>
          <p:nvPicPr>
            <p:cNvPr id="14" name="Picture 13" descr="11519804-vector-green-positive-checkmark.jpg"/>
            <p:cNvPicPr>
              <a:picLocks noChangeAspect="1"/>
            </p:cNvPicPr>
            <p:nvPr/>
          </p:nvPicPr>
          <p:blipFill>
            <a:blip r:embed="rId3" cstate="print"/>
            <a:stretch>
              <a:fillRect/>
            </a:stretch>
          </p:blipFill>
          <p:spPr>
            <a:xfrm>
              <a:off x="1143000" y="4800600"/>
              <a:ext cx="1600200" cy="1600200"/>
            </a:xfrm>
            <a:prstGeom prst="rect">
              <a:avLst/>
            </a:prstGeom>
          </p:spPr>
        </p:pic>
        <p:sp>
          <p:nvSpPr>
            <p:cNvPr id="17" name="Minus 16"/>
            <p:cNvSpPr/>
            <p:nvPr/>
          </p:nvSpPr>
          <p:spPr>
            <a:xfrm>
              <a:off x="1524000" y="5029200"/>
              <a:ext cx="457200" cy="533400"/>
            </a:xfrm>
            <a:prstGeom prst="mathMinus">
              <a:avLst/>
            </a:prstGeom>
            <a:gradFill flip="none" rotWithShape="1">
              <a:gsLst>
                <a:gs pos="0">
                  <a:srgbClr val="21B30D">
                    <a:shade val="30000"/>
                    <a:satMod val="115000"/>
                  </a:srgbClr>
                </a:gs>
                <a:gs pos="50000">
                  <a:srgbClr val="21B30D">
                    <a:shade val="67500"/>
                    <a:satMod val="115000"/>
                  </a:srgbClr>
                </a:gs>
                <a:gs pos="100000">
                  <a:srgbClr val="21B30D">
                    <a:shade val="100000"/>
                    <a:satMod val="115000"/>
                  </a:srgbClr>
                </a:gs>
              </a:gsLst>
              <a:lin ang="16200000" scaled="1"/>
              <a:tileRect/>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8"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000" y="2743200"/>
            <a:ext cx="4114800" cy="1143000"/>
          </a:xfrm>
        </p:spPr>
        <p:txBody>
          <a:bodyPr/>
          <a:lstStyle/>
          <a:p>
            <a:r>
              <a:rPr lang="en-US" dirty="0" smtClean="0"/>
              <a:t>Who’s Got it?</a:t>
            </a:r>
            <a:endParaRPr lang="en-US" dirty="0"/>
          </a:p>
        </p:txBody>
      </p:sp>
      <p:pic>
        <p:nvPicPr>
          <p:cNvPr id="4" name="Picture 3" descr="canstock8447351.jpg"/>
          <p:cNvPicPr>
            <a:picLocks noChangeAspect="1"/>
          </p:cNvPicPr>
          <p:nvPr/>
        </p:nvPicPr>
        <p:blipFill>
          <a:blip r:embed="rId2" cstate="print"/>
          <a:stretch>
            <a:fillRect/>
          </a:stretch>
        </p:blipFill>
        <p:spPr>
          <a:xfrm>
            <a:off x="1828800" y="838200"/>
            <a:ext cx="1967484" cy="2093068"/>
          </a:xfrm>
          <a:prstGeom prst="rect">
            <a:avLst/>
          </a:prstGeom>
        </p:spPr>
      </p:pic>
      <p:pic>
        <p:nvPicPr>
          <p:cNvPr id="5" name="Picture 4" descr="canstock8447351.jpg"/>
          <p:cNvPicPr>
            <a:picLocks noChangeAspect="1"/>
          </p:cNvPicPr>
          <p:nvPr/>
        </p:nvPicPr>
        <p:blipFill>
          <a:blip r:embed="rId2" cstate="print"/>
          <a:stretch>
            <a:fillRect/>
          </a:stretch>
        </p:blipFill>
        <p:spPr>
          <a:xfrm flipH="1" flipV="1">
            <a:off x="5562600" y="990600"/>
            <a:ext cx="1967484" cy="2093068"/>
          </a:xfrm>
          <a:prstGeom prst="rect">
            <a:avLst/>
          </a:prstGeom>
        </p:spPr>
      </p:pic>
      <p:pic>
        <p:nvPicPr>
          <p:cNvPr id="6" name="Picture 5" descr="canstock8447351.jpg"/>
          <p:cNvPicPr>
            <a:picLocks noChangeAspect="1"/>
          </p:cNvPicPr>
          <p:nvPr/>
        </p:nvPicPr>
        <p:blipFill>
          <a:blip r:embed="rId2" cstate="print"/>
          <a:stretch>
            <a:fillRect/>
          </a:stretch>
        </p:blipFill>
        <p:spPr>
          <a:xfrm rot="16200000">
            <a:off x="3644192" y="3899608"/>
            <a:ext cx="1967484" cy="2093068"/>
          </a:xfrm>
          <a:prstGeom prst="rect">
            <a:avLst/>
          </a:prstGeom>
        </p:spPr>
      </p:pic>
      <p:sp>
        <p:nvSpPr>
          <p:cNvPr id="7" name="TextBox 6"/>
          <p:cNvSpPr txBox="1"/>
          <p:nvPr/>
        </p:nvSpPr>
        <p:spPr>
          <a:xfrm rot="18958954">
            <a:off x="871446" y="983997"/>
            <a:ext cx="1752600" cy="584775"/>
          </a:xfrm>
          <a:prstGeom prst="rect">
            <a:avLst/>
          </a:prstGeom>
          <a:solidFill>
            <a:schemeClr val="bg1"/>
          </a:solidFill>
        </p:spPr>
        <p:txBody>
          <a:bodyPr wrap="square" rtlCol="0">
            <a:spAutoFit/>
          </a:bodyPr>
          <a:lstStyle/>
          <a:p>
            <a:pPr algn="ctr"/>
            <a:r>
              <a:rPr lang="en-US" sz="3200" dirty="0" smtClean="0">
                <a:solidFill>
                  <a:schemeClr val="accent1">
                    <a:lumMod val="50000"/>
                  </a:schemeClr>
                </a:solidFill>
              </a:rPr>
              <a:t>Got it!   </a:t>
            </a:r>
            <a:endParaRPr lang="en-US" sz="3200" dirty="0">
              <a:solidFill>
                <a:schemeClr val="accent1">
                  <a:lumMod val="50000"/>
                </a:schemeClr>
              </a:solidFill>
            </a:endParaRPr>
          </a:p>
        </p:txBody>
      </p:sp>
      <p:sp>
        <p:nvSpPr>
          <p:cNvPr id="9" name="TextBox 8"/>
          <p:cNvSpPr txBox="1"/>
          <p:nvPr/>
        </p:nvSpPr>
        <p:spPr>
          <a:xfrm>
            <a:off x="3657600" y="5867400"/>
            <a:ext cx="2520434" cy="584775"/>
          </a:xfrm>
          <a:prstGeom prst="rect">
            <a:avLst/>
          </a:prstGeom>
          <a:noFill/>
        </p:spPr>
        <p:txBody>
          <a:bodyPr wrap="none" rtlCol="0">
            <a:spAutoFit/>
          </a:bodyPr>
          <a:lstStyle/>
          <a:p>
            <a:r>
              <a:rPr lang="en-US" sz="3200" dirty="0" smtClean="0">
                <a:solidFill>
                  <a:schemeClr val="accent1">
                    <a:lumMod val="50000"/>
                  </a:schemeClr>
                </a:solidFill>
              </a:rPr>
              <a:t>Almost Got it!</a:t>
            </a:r>
            <a:endParaRPr lang="en-US" sz="3200" dirty="0">
              <a:solidFill>
                <a:schemeClr val="accent1">
                  <a:lumMod val="50000"/>
                </a:schemeClr>
              </a:solidFill>
            </a:endParaRPr>
          </a:p>
        </p:txBody>
      </p:sp>
      <p:sp>
        <p:nvSpPr>
          <p:cNvPr id="10" name="TextBox 9"/>
          <p:cNvSpPr txBox="1"/>
          <p:nvPr/>
        </p:nvSpPr>
        <p:spPr>
          <a:xfrm rot="16200000">
            <a:off x="4832867" y="4768333"/>
            <a:ext cx="1523999" cy="369332"/>
          </a:xfrm>
          <a:prstGeom prst="rect">
            <a:avLst/>
          </a:prstGeom>
          <a:solidFill>
            <a:schemeClr val="bg1"/>
          </a:solidFill>
        </p:spPr>
        <p:txBody>
          <a:bodyPr wrap="square" rtlCol="0">
            <a:spAutoFit/>
          </a:bodyPr>
          <a:lstStyle/>
          <a:p>
            <a:endParaRPr lang="en-US" dirty="0"/>
          </a:p>
        </p:txBody>
      </p:sp>
      <p:sp>
        <p:nvSpPr>
          <p:cNvPr id="11" name="TextBox 10"/>
          <p:cNvSpPr txBox="1"/>
          <p:nvPr/>
        </p:nvSpPr>
        <p:spPr>
          <a:xfrm rot="10800000">
            <a:off x="5791200" y="914400"/>
            <a:ext cx="1523999" cy="369332"/>
          </a:xfrm>
          <a:prstGeom prst="rect">
            <a:avLst/>
          </a:prstGeom>
          <a:solidFill>
            <a:schemeClr val="bg1"/>
          </a:solidFill>
        </p:spPr>
        <p:txBody>
          <a:bodyPr wrap="square" rtlCol="0">
            <a:spAutoFit/>
          </a:bodyPr>
          <a:lstStyle/>
          <a:p>
            <a:endParaRPr lang="en-US" dirty="0"/>
          </a:p>
        </p:txBody>
      </p:sp>
      <p:sp>
        <p:nvSpPr>
          <p:cNvPr id="12" name="TextBox 11"/>
          <p:cNvSpPr txBox="1"/>
          <p:nvPr/>
        </p:nvSpPr>
        <p:spPr>
          <a:xfrm>
            <a:off x="2057400" y="2590800"/>
            <a:ext cx="1523999" cy="369332"/>
          </a:xfrm>
          <a:prstGeom prst="rect">
            <a:avLst/>
          </a:prstGeom>
          <a:solidFill>
            <a:schemeClr val="bg1"/>
          </a:solidFill>
        </p:spPr>
        <p:txBody>
          <a:bodyPr wrap="square" rtlCol="0">
            <a:spAutoFit/>
          </a:bodyPr>
          <a:lstStyle/>
          <a:p>
            <a:endParaRPr lang="en-US" dirty="0"/>
          </a:p>
        </p:txBody>
      </p:sp>
      <p:sp>
        <p:nvSpPr>
          <p:cNvPr id="8" name="TextBox 7"/>
          <p:cNvSpPr txBox="1"/>
          <p:nvPr/>
        </p:nvSpPr>
        <p:spPr>
          <a:xfrm rot="2399003">
            <a:off x="6528221" y="954784"/>
            <a:ext cx="2473011" cy="584775"/>
          </a:xfrm>
          <a:prstGeom prst="rect">
            <a:avLst/>
          </a:prstGeom>
          <a:solidFill>
            <a:schemeClr val="bg1"/>
          </a:solidFill>
        </p:spPr>
        <p:txBody>
          <a:bodyPr wrap="square" rtlCol="0">
            <a:spAutoFit/>
          </a:bodyPr>
          <a:lstStyle/>
          <a:p>
            <a:r>
              <a:rPr lang="en-US" sz="3200" dirty="0" smtClean="0">
                <a:solidFill>
                  <a:schemeClr val="accent1">
                    <a:lumMod val="50000"/>
                  </a:schemeClr>
                </a:solidFill>
              </a:rPr>
              <a:t>Don’t Got it!</a:t>
            </a:r>
            <a:endParaRPr lang="en-US" sz="3200" dirty="0">
              <a:solidFill>
                <a:schemeClr val="accent1">
                  <a:lumMod val="50000"/>
                </a:schemeClr>
              </a:solidFill>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ighlighter.png"/>
          <p:cNvPicPr>
            <a:picLocks noChangeAspect="1"/>
          </p:cNvPicPr>
          <p:nvPr/>
        </p:nvPicPr>
        <p:blipFill>
          <a:blip r:embed="rId3" cstate="print"/>
          <a:stretch>
            <a:fillRect/>
          </a:stretch>
        </p:blipFill>
        <p:spPr>
          <a:xfrm>
            <a:off x="0" y="0"/>
            <a:ext cx="2057400" cy="2057400"/>
          </a:xfrm>
          <a:prstGeom prst="rect">
            <a:avLst/>
          </a:prstGeom>
        </p:spPr>
      </p:pic>
      <p:sp>
        <p:nvSpPr>
          <p:cNvPr id="2" name="Title 1"/>
          <p:cNvSpPr>
            <a:spLocks noGrp="1"/>
          </p:cNvSpPr>
          <p:nvPr>
            <p:ph type="title"/>
          </p:nvPr>
        </p:nvSpPr>
        <p:spPr/>
        <p:txBody>
          <a:bodyPr/>
          <a:lstStyle/>
          <a:p>
            <a:r>
              <a:rPr lang="en-US" dirty="0" smtClean="0"/>
              <a:t>In Pairs</a:t>
            </a:r>
            <a:endParaRPr lang="en-US" dirty="0"/>
          </a:p>
        </p:txBody>
      </p:sp>
      <p:sp>
        <p:nvSpPr>
          <p:cNvPr id="3" name="Content Placeholder 2"/>
          <p:cNvSpPr>
            <a:spLocks noGrp="1"/>
          </p:cNvSpPr>
          <p:nvPr>
            <p:ph idx="1"/>
          </p:nvPr>
        </p:nvSpPr>
        <p:spPr>
          <a:xfrm>
            <a:off x="1295400" y="1371600"/>
            <a:ext cx="7239000" cy="4525963"/>
          </a:xfrm>
        </p:spPr>
        <p:txBody>
          <a:bodyPr/>
          <a:lstStyle/>
          <a:p>
            <a:pPr>
              <a:buNone/>
            </a:pPr>
            <a:r>
              <a:rPr lang="en-US" dirty="0" smtClean="0"/>
              <a:t>                        As you read…</a:t>
            </a:r>
          </a:p>
          <a:p>
            <a:pPr>
              <a:buNone/>
            </a:pPr>
            <a:endParaRPr lang="en-US" sz="1000" dirty="0" smtClean="0"/>
          </a:p>
          <a:p>
            <a:r>
              <a:rPr lang="en-US" dirty="0" smtClean="0"/>
              <a:t>Notice what the student is doing well</a:t>
            </a:r>
          </a:p>
          <a:p>
            <a:pPr lvl="1"/>
            <a:r>
              <a:rPr lang="en-US" sz="2000" dirty="0" smtClean="0">
                <a:solidFill>
                  <a:schemeClr val="accent6">
                    <a:lumMod val="75000"/>
                  </a:schemeClr>
                </a:solidFill>
              </a:rPr>
              <a:t>(avoid looking for errors)</a:t>
            </a:r>
          </a:p>
          <a:p>
            <a:r>
              <a:rPr lang="en-US" dirty="0" smtClean="0"/>
              <a:t>Underline/Star/Circle /Highlight</a:t>
            </a:r>
          </a:p>
          <a:p>
            <a:pPr lvl="1"/>
            <a:r>
              <a:rPr lang="en-US" sz="2000" dirty="0" smtClean="0">
                <a:solidFill>
                  <a:schemeClr val="accent6">
                    <a:lumMod val="75000"/>
                  </a:schemeClr>
                </a:solidFill>
              </a:rPr>
              <a:t>(what’s the evidence)</a:t>
            </a:r>
          </a:p>
          <a:p>
            <a:r>
              <a:rPr lang="en-US" dirty="0" smtClean="0"/>
              <a:t>Jot in the margins the skills you see </a:t>
            </a:r>
          </a:p>
          <a:p>
            <a:pPr lvl="1"/>
            <a:r>
              <a:rPr lang="en-US" sz="2000" dirty="0" smtClean="0">
                <a:solidFill>
                  <a:schemeClr val="accent6">
                    <a:lumMod val="75000"/>
                  </a:schemeClr>
                </a:solidFill>
              </a:rPr>
              <a:t>(check the rubric for “Meets Expectations”)</a:t>
            </a:r>
            <a:endParaRPr lang="en-US" dirty="0" smtClean="0">
              <a:solidFill>
                <a:schemeClr val="accent6">
                  <a:lumMod val="75000"/>
                </a:schemeClr>
              </a:solidFill>
            </a:endParaRPr>
          </a:p>
          <a:p>
            <a:r>
              <a:rPr lang="en-US" dirty="0" smtClean="0"/>
              <a:t>Record student’s progress</a:t>
            </a:r>
          </a:p>
        </p:txBody>
      </p:sp>
      <p:pic>
        <p:nvPicPr>
          <p:cNvPr id="4" name="Picture 3" descr="5040615e897889576eb776637bc13460.png"/>
          <p:cNvPicPr>
            <a:picLocks noChangeAspect="1"/>
          </p:cNvPicPr>
          <p:nvPr/>
        </p:nvPicPr>
        <p:blipFill>
          <a:blip r:embed="rId4" cstate="print"/>
          <a:stretch>
            <a:fillRect/>
          </a:stretch>
        </p:blipFill>
        <p:spPr>
          <a:xfrm>
            <a:off x="7086600" y="609600"/>
            <a:ext cx="1295400" cy="1295400"/>
          </a:xfrm>
          <a:prstGeom prst="rect">
            <a:avLst/>
          </a:prstGeom>
        </p:spPr>
      </p:pic>
      <p:pic>
        <p:nvPicPr>
          <p:cNvPr id="7" name="Picture 6" descr="11519804-vector-green-positive-checkmark.jpg"/>
          <p:cNvPicPr>
            <a:picLocks noChangeAspect="1"/>
          </p:cNvPicPr>
          <p:nvPr/>
        </p:nvPicPr>
        <p:blipFill>
          <a:blip r:embed="rId5" cstate="print"/>
          <a:stretch>
            <a:fillRect/>
          </a:stretch>
        </p:blipFill>
        <p:spPr>
          <a:xfrm>
            <a:off x="3581400" y="5486400"/>
            <a:ext cx="1371600" cy="1371600"/>
          </a:xfrm>
          <a:prstGeom prst="rect">
            <a:avLst/>
          </a:prstGeom>
        </p:spPr>
      </p:pic>
      <p:pic>
        <p:nvPicPr>
          <p:cNvPr id="8" name="Picture 3"/>
          <p:cNvPicPr>
            <a:picLocks noChangeAspect="1"/>
          </p:cNvPicPr>
          <p:nvPr/>
        </p:nvPicPr>
        <p:blipFill>
          <a:blip r:embed="rId6"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381000" y="1828800"/>
            <a:ext cx="8534400" cy="5440363"/>
          </a:xfrm>
        </p:spPr>
        <p:txBody>
          <a:bodyPr/>
          <a:lstStyle/>
          <a:p>
            <a:pPr eaLnBrk="1" hangingPunct="1">
              <a:buFont typeface="Arial" charset="0"/>
              <a:buNone/>
            </a:pPr>
            <a:endParaRPr lang="en-US" dirty="0" smtClean="0">
              <a:solidFill>
                <a:srgbClr val="FF0000"/>
              </a:solidFill>
            </a:endParaRPr>
          </a:p>
          <a:p>
            <a:pPr eaLnBrk="1" hangingPunct="1"/>
            <a:endParaRPr lang="en-US" dirty="0" smtClean="0"/>
          </a:p>
          <a:p>
            <a:pPr eaLnBrk="1" hangingPunct="1"/>
            <a:endParaRPr lang="en-US" dirty="0" smtClean="0"/>
          </a:p>
        </p:txBody>
      </p:sp>
      <p:sp>
        <p:nvSpPr>
          <p:cNvPr id="6" name="Rectangle 5"/>
          <p:cNvSpPr/>
          <p:nvPr/>
        </p:nvSpPr>
        <p:spPr>
          <a:xfrm>
            <a:off x="3124200" y="2286000"/>
            <a:ext cx="4267200" cy="1107996"/>
          </a:xfrm>
          <a:prstGeom prst="rect">
            <a:avLst/>
          </a:prstGeom>
          <a:noFill/>
        </p:spPr>
        <p:txBody>
          <a:bodyPr wrap="square" lIns="91440" tIns="45720" rIns="91440" bIns="45720">
            <a:spAutoFit/>
          </a:bodyPr>
          <a:lstStyle/>
          <a:p>
            <a:pPr algn="ctr"/>
            <a:r>
              <a:rPr lang="en-US" sz="6600" b="1" cap="none" spc="0" dirty="0" smtClean="0">
                <a:ln w="10541" cmpd="sng">
                  <a:noFill/>
                  <a:prstDash val="solid"/>
                </a:ln>
                <a:solidFill>
                  <a:schemeClr val="accent2">
                    <a:lumMod val="50000"/>
                  </a:schemeClr>
                </a:solidFill>
                <a:effectLst/>
                <a:latin typeface="Arial Narrow" pitchFamily="34" charset="0"/>
                <a:ea typeface="Arial Unicode MS" pitchFamily="34" charset="-128"/>
                <a:cs typeface="Arial Unicode MS" pitchFamily="34" charset="-128"/>
              </a:rPr>
              <a:t>Formative</a:t>
            </a:r>
            <a:endParaRPr lang="en-US" sz="6600" b="1" cap="none" spc="0" dirty="0">
              <a:ln w="10541" cmpd="sng">
                <a:noFill/>
                <a:prstDash val="solid"/>
              </a:ln>
              <a:solidFill>
                <a:schemeClr val="accent2">
                  <a:lumMod val="50000"/>
                </a:schemeClr>
              </a:solidFill>
              <a:effectLst/>
              <a:latin typeface="Arial Narrow" pitchFamily="34" charset="0"/>
              <a:ea typeface="Arial Unicode MS" pitchFamily="34" charset="-128"/>
              <a:cs typeface="Arial Unicode MS" pitchFamily="34" charset="-128"/>
            </a:endParaRPr>
          </a:p>
        </p:txBody>
      </p:sp>
      <p:sp>
        <p:nvSpPr>
          <p:cNvPr id="7" name="Rectangle 6"/>
          <p:cNvSpPr/>
          <p:nvPr/>
        </p:nvSpPr>
        <p:spPr>
          <a:xfrm>
            <a:off x="1447800" y="2895600"/>
            <a:ext cx="5181600" cy="1107996"/>
          </a:xfrm>
          <a:prstGeom prst="rect">
            <a:avLst/>
          </a:prstGeom>
          <a:noFill/>
        </p:spPr>
        <p:txBody>
          <a:bodyPr wrap="square" lIns="91440" tIns="45720" rIns="91440" bIns="45720">
            <a:spAutoFit/>
          </a:bodyPr>
          <a:lstStyle/>
          <a:p>
            <a:pPr algn="ctr"/>
            <a:r>
              <a:rPr lang="en-US" sz="6600" b="1" cap="none" spc="0" dirty="0" smtClean="0">
                <a:ln w="10541" cmpd="sng">
                  <a:noFill/>
                  <a:prstDash val="solid"/>
                </a:ln>
                <a:solidFill>
                  <a:schemeClr val="accent2">
                    <a:lumMod val="50000"/>
                  </a:schemeClr>
                </a:solidFill>
                <a:effectLst/>
                <a:latin typeface="Arial Unicode MS" pitchFamily="34" charset="-128"/>
                <a:ea typeface="Arial Unicode MS" pitchFamily="34" charset="-128"/>
                <a:cs typeface="Arial Unicode MS" pitchFamily="34" charset="-128"/>
              </a:rPr>
              <a:t>Assessment</a:t>
            </a:r>
            <a:endParaRPr lang="en-US" sz="6600" b="1" cap="none" spc="0" dirty="0">
              <a:ln w="10541" cmpd="sng">
                <a:noFill/>
                <a:prstDash val="solid"/>
              </a:ln>
              <a:solidFill>
                <a:schemeClr val="accent2">
                  <a:lumMod val="50000"/>
                </a:schemeClr>
              </a:solidFill>
              <a:effectLst/>
              <a:latin typeface="Arial Unicode MS" pitchFamily="34" charset="-128"/>
              <a:ea typeface="Arial Unicode MS" pitchFamily="34" charset="-128"/>
              <a:cs typeface="Arial Unicode MS" pitchFamily="34" charset="-128"/>
            </a:endParaRPr>
          </a:p>
        </p:txBody>
      </p:sp>
      <p:sp>
        <p:nvSpPr>
          <p:cNvPr id="8" name="Rectangle 7"/>
          <p:cNvSpPr/>
          <p:nvPr/>
        </p:nvSpPr>
        <p:spPr>
          <a:xfrm>
            <a:off x="4724400" y="1905000"/>
            <a:ext cx="1804147"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chemeClr val="accent2">
                    <a:lumMod val="75000"/>
                  </a:schemeClr>
                </a:solidFill>
                <a:effectLst/>
                <a:latin typeface="Arial Narrow" pitchFamily="34" charset="0"/>
              </a:rPr>
              <a:t>Reflect</a:t>
            </a:r>
            <a:endParaRPr lang="en-US" sz="4400" cap="none" spc="0" dirty="0">
              <a:ln w="10541" cmpd="sng">
                <a:noFill/>
                <a:prstDash val="solid"/>
              </a:ln>
              <a:solidFill>
                <a:schemeClr val="accent2">
                  <a:lumMod val="75000"/>
                </a:schemeClr>
              </a:solidFill>
              <a:effectLst/>
              <a:latin typeface="Arial Narrow" pitchFamily="34" charset="0"/>
            </a:endParaRPr>
          </a:p>
        </p:txBody>
      </p:sp>
      <p:sp>
        <p:nvSpPr>
          <p:cNvPr id="9" name="Rectangle 8"/>
          <p:cNvSpPr/>
          <p:nvPr/>
        </p:nvSpPr>
        <p:spPr>
          <a:xfrm rot="16200000">
            <a:off x="1737871" y="2148331"/>
            <a:ext cx="1804147" cy="707886"/>
          </a:xfrm>
          <a:prstGeom prst="rect">
            <a:avLst/>
          </a:prstGeom>
          <a:noFill/>
        </p:spPr>
        <p:txBody>
          <a:bodyPr wrap="square" lIns="91440" tIns="45720" rIns="91440" bIns="45720">
            <a:spAutoFit/>
          </a:bodyPr>
          <a:lstStyle/>
          <a:p>
            <a:pPr algn="ctr"/>
            <a:r>
              <a:rPr lang="en-US" sz="4000" b="1" cap="none" spc="0" dirty="0" smtClean="0">
                <a:ln w="10541" cmpd="sng">
                  <a:noFill/>
                  <a:prstDash val="solid"/>
                </a:ln>
                <a:solidFill>
                  <a:srgbClr val="CDD840"/>
                </a:solidFill>
                <a:effectLst/>
                <a:latin typeface="Arial Narrow" pitchFamily="34" charset="0"/>
              </a:rPr>
              <a:t>Inform</a:t>
            </a:r>
            <a:endParaRPr lang="en-US" sz="4000" b="1" cap="none" spc="0" dirty="0">
              <a:ln w="10541" cmpd="sng">
                <a:noFill/>
                <a:prstDash val="solid"/>
              </a:ln>
              <a:solidFill>
                <a:srgbClr val="CDD840"/>
              </a:solidFill>
              <a:effectLst/>
              <a:latin typeface="Arial Narrow" pitchFamily="34" charset="0"/>
            </a:endParaRPr>
          </a:p>
        </p:txBody>
      </p:sp>
      <p:sp>
        <p:nvSpPr>
          <p:cNvPr id="10" name="Rectangle 9"/>
          <p:cNvSpPr/>
          <p:nvPr/>
        </p:nvSpPr>
        <p:spPr>
          <a:xfrm rot="16200000">
            <a:off x="6073948" y="3374854"/>
            <a:ext cx="30995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Instruction</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1" name="Rectangle 10"/>
          <p:cNvSpPr/>
          <p:nvPr/>
        </p:nvSpPr>
        <p:spPr>
          <a:xfrm>
            <a:off x="4419600" y="4419600"/>
            <a:ext cx="2489948"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rgbClr val="C00000"/>
                </a:solidFill>
                <a:effectLst/>
                <a:latin typeface="Arial Narrow" pitchFamily="34" charset="0"/>
              </a:rPr>
              <a:t>Improve</a:t>
            </a:r>
            <a:endParaRPr lang="en-US" sz="4400" cap="none" spc="0" dirty="0">
              <a:ln w="10541" cmpd="sng">
                <a:noFill/>
                <a:prstDash val="solid"/>
              </a:ln>
              <a:solidFill>
                <a:srgbClr val="C00000"/>
              </a:solidFill>
              <a:effectLst/>
              <a:latin typeface="Arial Narrow" pitchFamily="34" charset="0"/>
            </a:endParaRPr>
          </a:p>
        </p:txBody>
      </p:sp>
      <p:sp>
        <p:nvSpPr>
          <p:cNvPr id="12" name="Rectangle 11"/>
          <p:cNvSpPr/>
          <p:nvPr/>
        </p:nvSpPr>
        <p:spPr>
          <a:xfrm rot="16200000">
            <a:off x="5121448" y="3946353"/>
            <a:ext cx="3023348" cy="769441"/>
          </a:xfrm>
          <a:prstGeom prst="rect">
            <a:avLst/>
          </a:prstGeom>
          <a:noFill/>
        </p:spPr>
        <p:txBody>
          <a:bodyPr wrap="square" lIns="91440" tIns="45720" rIns="91440" bIns="45720">
            <a:spAutoFit/>
          </a:bodyPr>
          <a:lstStyle/>
          <a:p>
            <a:pPr algn="ctr"/>
            <a:r>
              <a:rPr lang="en-US" sz="4400" cap="none" spc="0" dirty="0" smtClean="0">
                <a:ln w="10541" cmpd="sng">
                  <a:solidFill>
                    <a:srgbClr val="CECE08"/>
                  </a:solidFill>
                  <a:prstDash val="solid"/>
                </a:ln>
                <a:solidFill>
                  <a:srgbClr val="CDD840"/>
                </a:solidFill>
                <a:effectLst/>
                <a:latin typeface="Arial Narrow" pitchFamily="34" charset="0"/>
              </a:rPr>
              <a:t>Meaningful</a:t>
            </a:r>
            <a:endParaRPr lang="en-US" sz="4400" cap="none" spc="0" dirty="0">
              <a:ln w="10541" cmpd="sng">
                <a:solidFill>
                  <a:srgbClr val="CECE08"/>
                </a:solidFill>
                <a:prstDash val="solid"/>
              </a:ln>
              <a:solidFill>
                <a:srgbClr val="CDD840"/>
              </a:solidFill>
              <a:effectLst/>
              <a:latin typeface="Arial Narrow" pitchFamily="34" charset="0"/>
            </a:endParaRPr>
          </a:p>
        </p:txBody>
      </p:sp>
      <p:sp>
        <p:nvSpPr>
          <p:cNvPr id="13" name="Rectangle 12"/>
          <p:cNvSpPr/>
          <p:nvPr/>
        </p:nvSpPr>
        <p:spPr>
          <a:xfrm>
            <a:off x="3581400" y="3581400"/>
            <a:ext cx="29471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rgbClr val="C6605E"/>
                </a:solidFill>
                <a:effectLst/>
                <a:latin typeface="Arial Narrow" pitchFamily="34" charset="0"/>
              </a:rPr>
              <a:t>Understand</a:t>
            </a:r>
            <a:endParaRPr lang="en-US" sz="4400" b="1" cap="none" spc="0" dirty="0">
              <a:ln w="10541" cmpd="sng">
                <a:noFill/>
                <a:prstDash val="solid"/>
              </a:ln>
              <a:solidFill>
                <a:srgbClr val="C6605E"/>
              </a:solidFill>
              <a:effectLst/>
              <a:latin typeface="Arial Narrow" pitchFamily="34" charset="0"/>
            </a:endParaRPr>
          </a:p>
        </p:txBody>
      </p:sp>
      <p:sp>
        <p:nvSpPr>
          <p:cNvPr id="14" name="Rectangle 13"/>
          <p:cNvSpPr/>
          <p:nvPr/>
        </p:nvSpPr>
        <p:spPr>
          <a:xfrm rot="16200000">
            <a:off x="2023021" y="1786979"/>
            <a:ext cx="2362199"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2"/>
                </a:solidFill>
                <a:effectLst/>
                <a:latin typeface="Arial Narrow" pitchFamily="34" charset="0"/>
              </a:rPr>
              <a:t>Authentic</a:t>
            </a:r>
            <a:endParaRPr lang="en-US" sz="4400" b="1" cap="none" spc="0" dirty="0">
              <a:ln w="10541" cmpd="sng">
                <a:noFill/>
                <a:prstDash val="solid"/>
              </a:ln>
              <a:solidFill>
                <a:schemeClr val="accent2"/>
              </a:solidFill>
              <a:effectLst/>
              <a:latin typeface="Arial Narrow" pitchFamily="34" charset="0"/>
            </a:endParaRPr>
          </a:p>
        </p:txBody>
      </p:sp>
      <p:sp>
        <p:nvSpPr>
          <p:cNvPr id="15" name="Rectangle 14"/>
          <p:cNvSpPr/>
          <p:nvPr/>
        </p:nvSpPr>
        <p:spPr>
          <a:xfrm>
            <a:off x="1295400" y="3581400"/>
            <a:ext cx="2489948"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chemeClr val="accent2">
                    <a:lumMod val="75000"/>
                  </a:schemeClr>
                </a:solidFill>
                <a:effectLst/>
                <a:latin typeface="Arial Narrow" pitchFamily="34" charset="0"/>
              </a:rPr>
              <a:t>Support</a:t>
            </a:r>
            <a:endParaRPr lang="en-US" sz="4400" cap="none" spc="0" dirty="0">
              <a:ln w="10541" cmpd="sng">
                <a:noFill/>
                <a:prstDash val="solid"/>
              </a:ln>
              <a:solidFill>
                <a:schemeClr val="accent2">
                  <a:lumMod val="75000"/>
                </a:schemeClr>
              </a:solidFill>
              <a:effectLst/>
              <a:latin typeface="Arial Narrow" pitchFamily="34" charset="0"/>
            </a:endParaRPr>
          </a:p>
        </p:txBody>
      </p:sp>
      <p:sp>
        <p:nvSpPr>
          <p:cNvPr id="16" name="Rectangle 15"/>
          <p:cNvSpPr/>
          <p:nvPr/>
        </p:nvSpPr>
        <p:spPr>
          <a:xfrm rot="16200000">
            <a:off x="1768648" y="4860754"/>
            <a:ext cx="24137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rgbClr val="CECE08"/>
                </a:solidFill>
                <a:effectLst/>
                <a:latin typeface="Arial Narrow" pitchFamily="34" charset="0"/>
              </a:rPr>
              <a:t>Relevant</a:t>
            </a:r>
            <a:endParaRPr lang="en-US" sz="4400" b="1" cap="none" spc="0" dirty="0">
              <a:ln w="10541" cmpd="sng">
                <a:noFill/>
                <a:prstDash val="solid"/>
              </a:ln>
              <a:solidFill>
                <a:srgbClr val="CECE08"/>
              </a:solidFill>
              <a:effectLst/>
              <a:latin typeface="Arial Narrow" pitchFamily="34" charset="0"/>
            </a:endParaRPr>
          </a:p>
        </p:txBody>
      </p:sp>
      <p:sp>
        <p:nvSpPr>
          <p:cNvPr id="17" name="Rectangle 16"/>
          <p:cNvSpPr/>
          <p:nvPr/>
        </p:nvSpPr>
        <p:spPr>
          <a:xfrm>
            <a:off x="2971800" y="3962400"/>
            <a:ext cx="28709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Progress</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8" name="Rectangle 17"/>
          <p:cNvSpPr/>
          <p:nvPr/>
        </p:nvSpPr>
        <p:spPr>
          <a:xfrm rot="16200000">
            <a:off x="473247" y="3108153"/>
            <a:ext cx="1804147"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Modify</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9" name="Rectangle 18"/>
          <p:cNvSpPr/>
          <p:nvPr/>
        </p:nvSpPr>
        <p:spPr>
          <a:xfrm rot="16200000">
            <a:off x="5540548" y="2231853"/>
            <a:ext cx="3251948" cy="769441"/>
          </a:xfrm>
          <a:prstGeom prst="rect">
            <a:avLst/>
          </a:prstGeom>
          <a:noFill/>
        </p:spPr>
        <p:txBody>
          <a:bodyPr wrap="square" lIns="91440" tIns="45720" rIns="91440" bIns="45720">
            <a:spAutoFit/>
          </a:bodyPr>
          <a:lstStyle/>
          <a:p>
            <a:pPr algn="ctr"/>
            <a:r>
              <a:rPr lang="en-US" sz="4400" dirty="0" smtClean="0">
                <a:ln w="10541" cmpd="sng">
                  <a:noFill/>
                  <a:prstDash val="solid"/>
                </a:ln>
                <a:solidFill>
                  <a:schemeClr val="accent6">
                    <a:lumMod val="50000"/>
                  </a:schemeClr>
                </a:solidFill>
                <a:latin typeface="Arial Narrow" pitchFamily="34" charset="0"/>
              </a:rPr>
              <a:t>Purposeful</a:t>
            </a:r>
            <a:endParaRPr lang="en-US" sz="4400" cap="none" spc="0" dirty="0">
              <a:ln w="10541" cmpd="sng">
                <a:noFill/>
                <a:prstDash val="solid"/>
              </a:ln>
              <a:solidFill>
                <a:schemeClr val="accent6">
                  <a:lumMod val="50000"/>
                </a:schemeClr>
              </a:solidFill>
              <a:effectLst/>
              <a:latin typeface="Arial Narrow" pitchFamily="34" charset="0"/>
            </a:endParaRPr>
          </a:p>
        </p:txBody>
      </p:sp>
      <p:pic>
        <p:nvPicPr>
          <p:cNvPr id="20"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st-it-152146_640.png"/>
          <p:cNvPicPr>
            <a:picLocks noChangeAspect="1"/>
          </p:cNvPicPr>
          <p:nvPr/>
        </p:nvPicPr>
        <p:blipFill>
          <a:blip r:embed="rId2" cstate="print"/>
          <a:stretch>
            <a:fillRect/>
          </a:stretch>
        </p:blipFill>
        <p:spPr>
          <a:xfrm>
            <a:off x="2362200" y="457200"/>
            <a:ext cx="3813805" cy="3581400"/>
          </a:xfrm>
          <a:prstGeom prst="rect">
            <a:avLst/>
          </a:prstGeom>
        </p:spPr>
      </p:pic>
      <p:sp>
        <p:nvSpPr>
          <p:cNvPr id="2" name="Title 1"/>
          <p:cNvSpPr>
            <a:spLocks noGrp="1"/>
          </p:cNvSpPr>
          <p:nvPr>
            <p:ph type="title"/>
          </p:nvPr>
        </p:nvSpPr>
        <p:spPr>
          <a:xfrm rot="20622629">
            <a:off x="2333104" y="959006"/>
            <a:ext cx="3352800" cy="838200"/>
          </a:xfrm>
        </p:spPr>
        <p:txBody>
          <a:bodyPr>
            <a:normAutofit/>
          </a:bodyPr>
          <a:lstStyle/>
          <a:p>
            <a:r>
              <a:rPr lang="en-US" sz="3600" dirty="0" smtClean="0"/>
              <a:t>Freewrite</a:t>
            </a:r>
            <a:endParaRPr lang="en-US" sz="3600" dirty="0"/>
          </a:p>
        </p:txBody>
      </p:sp>
      <p:sp>
        <p:nvSpPr>
          <p:cNvPr id="3" name="Content Placeholder 2"/>
          <p:cNvSpPr>
            <a:spLocks noGrp="1"/>
          </p:cNvSpPr>
          <p:nvPr>
            <p:ph idx="1"/>
          </p:nvPr>
        </p:nvSpPr>
        <p:spPr>
          <a:xfrm>
            <a:off x="457200" y="3886200"/>
            <a:ext cx="8229600" cy="2971800"/>
          </a:xfrm>
        </p:spPr>
        <p:txBody>
          <a:bodyPr/>
          <a:lstStyle/>
          <a:p>
            <a:pPr algn="ctr">
              <a:buNone/>
            </a:pPr>
            <a:r>
              <a:rPr lang="en-US" dirty="0" smtClean="0"/>
              <a:t>How might you use or increase the use of</a:t>
            </a:r>
          </a:p>
          <a:p>
            <a:pPr algn="ctr">
              <a:buNone/>
            </a:pPr>
            <a:r>
              <a:rPr lang="en-US" dirty="0" smtClean="0"/>
              <a:t> </a:t>
            </a:r>
            <a:r>
              <a:rPr lang="en-US" sz="4800" b="1" dirty="0" smtClean="0">
                <a:solidFill>
                  <a:schemeClr val="accent2">
                    <a:lumMod val="75000"/>
                  </a:schemeClr>
                </a:solidFill>
                <a:latin typeface="Algerian" pitchFamily="82" charset="0"/>
              </a:rPr>
              <a:t>Formative Assessment  </a:t>
            </a:r>
            <a:endParaRPr lang="en-US" b="1" dirty="0" smtClean="0">
              <a:solidFill>
                <a:schemeClr val="accent2">
                  <a:lumMod val="75000"/>
                </a:schemeClr>
              </a:solidFill>
              <a:latin typeface="Algerian" pitchFamily="82" charset="0"/>
            </a:endParaRPr>
          </a:p>
          <a:p>
            <a:pPr algn="ctr">
              <a:buNone/>
            </a:pPr>
            <a:r>
              <a:rPr lang="en-US" dirty="0" smtClean="0"/>
              <a:t>in your own classroom?</a:t>
            </a:r>
            <a:endParaRPr lang="en-US" dirty="0"/>
          </a:p>
        </p:txBody>
      </p:sp>
      <p:pic>
        <p:nvPicPr>
          <p:cNvPr id="8" name="Picture 7" descr="Green Pencil-256x256.png"/>
          <p:cNvPicPr>
            <a:picLocks noChangeAspect="1"/>
          </p:cNvPicPr>
          <p:nvPr/>
        </p:nvPicPr>
        <p:blipFill>
          <a:blip r:embed="rId3" cstate="print"/>
          <a:stretch>
            <a:fillRect/>
          </a:stretch>
        </p:blipFill>
        <p:spPr>
          <a:xfrm rot="456550">
            <a:off x="5273832" y="272668"/>
            <a:ext cx="1492330" cy="1492330"/>
          </a:xfrm>
          <a:prstGeom prst="rect">
            <a:avLst/>
          </a:prstGeom>
        </p:spPr>
      </p:pic>
      <p:sp>
        <p:nvSpPr>
          <p:cNvPr id="9" name="Freeform 8"/>
          <p:cNvSpPr/>
          <p:nvPr/>
        </p:nvSpPr>
        <p:spPr>
          <a:xfrm>
            <a:off x="3605842" y="1437736"/>
            <a:ext cx="1782791" cy="678611"/>
          </a:xfrm>
          <a:custGeom>
            <a:avLst/>
            <a:gdLst>
              <a:gd name="connsiteX0" fmla="*/ 0 w 1782791"/>
              <a:gd name="connsiteY0" fmla="*/ 477328 h 678611"/>
              <a:gd name="connsiteX1" fmla="*/ 1293962 w 1782791"/>
              <a:gd name="connsiteY1" fmla="*/ 28755 h 678611"/>
              <a:gd name="connsiteX2" fmla="*/ 69011 w 1782791"/>
              <a:gd name="connsiteY2" fmla="*/ 649856 h 678611"/>
              <a:gd name="connsiteX3" fmla="*/ 1535501 w 1782791"/>
              <a:gd name="connsiteY3" fmla="*/ 201283 h 678611"/>
              <a:gd name="connsiteX4" fmla="*/ 1552754 w 1782791"/>
              <a:gd name="connsiteY4" fmla="*/ 218536 h 678611"/>
              <a:gd name="connsiteX5" fmla="*/ 1604513 w 1782791"/>
              <a:gd name="connsiteY5" fmla="*/ 201283 h 678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2791" h="678611">
                <a:moveTo>
                  <a:pt x="0" y="477328"/>
                </a:moveTo>
                <a:cubicBezTo>
                  <a:pt x="641230" y="238664"/>
                  <a:pt x="1282460" y="0"/>
                  <a:pt x="1293962" y="28755"/>
                </a:cubicBezTo>
                <a:cubicBezTo>
                  <a:pt x="1305464" y="57510"/>
                  <a:pt x="28755" y="621101"/>
                  <a:pt x="69011" y="649856"/>
                </a:cubicBezTo>
                <a:cubicBezTo>
                  <a:pt x="109267" y="678611"/>
                  <a:pt x="1288211" y="273170"/>
                  <a:pt x="1535501" y="201283"/>
                </a:cubicBezTo>
                <a:cubicBezTo>
                  <a:pt x="1782791" y="129396"/>
                  <a:pt x="1541252" y="218536"/>
                  <a:pt x="1552754" y="218536"/>
                </a:cubicBezTo>
                <a:cubicBezTo>
                  <a:pt x="1564256" y="218536"/>
                  <a:pt x="1584384" y="209909"/>
                  <a:pt x="1604513" y="201283"/>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pic>
        <p:nvPicPr>
          <p:cNvPr id="7"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r>
              <a:rPr lang="en-US" sz="4000" dirty="0" smtClean="0"/>
              <a:t>Break</a:t>
            </a:r>
          </a:p>
        </p:txBody>
      </p:sp>
      <p:sp>
        <p:nvSpPr>
          <p:cNvPr id="57347" name="Content Placeholder 2"/>
          <p:cNvSpPr>
            <a:spLocks noGrp="1"/>
          </p:cNvSpPr>
          <p:nvPr>
            <p:ph idx="4294967295"/>
          </p:nvPr>
        </p:nvSpPr>
        <p:spPr/>
        <p:txBody>
          <a:bodyPr/>
          <a:lstStyle/>
          <a:p>
            <a:pPr>
              <a:buFont typeface="Arial" charset="0"/>
              <a:buNone/>
            </a:pPr>
            <a:endParaRPr lang="en-US" dirty="0" smtClean="0"/>
          </a:p>
        </p:txBody>
      </p:sp>
      <p:pic>
        <p:nvPicPr>
          <p:cNvPr id="57348"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28674" name="Picture 2" descr="https://encrypted-tbn0.gstatic.com/images?q=tbn:ANd9GcTxDYSZT5-yXvm8uDi9YHE7Kwu0tCsQMaMUkwVda37fhaOey95h">
            <a:hlinkClick r:id="rId4"/>
          </p:cNvPr>
          <p:cNvPicPr>
            <a:picLocks noChangeAspect="1" noChangeArrowheads="1"/>
          </p:cNvPicPr>
          <p:nvPr/>
        </p:nvPicPr>
        <p:blipFill>
          <a:blip r:embed="rId5" cstate="print"/>
          <a:srcRect/>
          <a:stretch>
            <a:fillRect/>
          </a:stretch>
        </p:blipFill>
        <p:spPr bwMode="auto">
          <a:xfrm>
            <a:off x="2438400" y="2819400"/>
            <a:ext cx="4048125" cy="19050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Breakouts Explained</a:t>
            </a:r>
            <a:endParaRPr lang="en-US" dirty="0"/>
          </a:p>
        </p:txBody>
      </p:sp>
      <p:sp>
        <p:nvSpPr>
          <p:cNvPr id="3" name="Content Placeholder 2"/>
          <p:cNvSpPr>
            <a:spLocks noGrp="1"/>
          </p:cNvSpPr>
          <p:nvPr>
            <p:ph sz="half" idx="1"/>
          </p:nvPr>
        </p:nvSpPr>
        <p:spPr/>
        <p:txBody>
          <a:bodyPr/>
          <a:lstStyle/>
          <a:p>
            <a:pPr marL="0" indent="0" algn="ctr">
              <a:buNone/>
            </a:pPr>
            <a:r>
              <a:rPr lang="en-US" dirty="0" smtClean="0"/>
              <a:t>Re-Imagining the Essay:</a:t>
            </a:r>
            <a:br>
              <a:rPr lang="en-US" dirty="0" smtClean="0"/>
            </a:br>
            <a:r>
              <a:rPr lang="en-US" dirty="0" smtClean="0"/>
              <a:t>Genre and Structure</a:t>
            </a:r>
            <a:endParaRPr lang="en-US" dirty="0"/>
          </a:p>
        </p:txBody>
      </p:sp>
      <p:sp>
        <p:nvSpPr>
          <p:cNvPr id="4" name="Content Placeholder 3"/>
          <p:cNvSpPr>
            <a:spLocks noGrp="1"/>
          </p:cNvSpPr>
          <p:nvPr>
            <p:ph sz="half" idx="2"/>
          </p:nvPr>
        </p:nvSpPr>
        <p:spPr/>
        <p:txBody>
          <a:bodyPr/>
          <a:lstStyle/>
          <a:p>
            <a:pPr marL="0" indent="0" algn="ctr">
              <a:buNone/>
            </a:pPr>
            <a:r>
              <a:rPr lang="en-US" dirty="0" smtClean="0"/>
              <a:t>Writing Through the Day:</a:t>
            </a:r>
            <a:br>
              <a:rPr lang="en-US" dirty="0" smtClean="0"/>
            </a:br>
            <a:r>
              <a:rPr lang="en-US" dirty="0" smtClean="0"/>
              <a:t>Content Area Writing</a:t>
            </a:r>
          </a:p>
          <a:p>
            <a:pPr marL="0" indent="0" algn="ctr">
              <a:buNone/>
            </a:pPr>
            <a:endParaRPr lang="en-US" dirty="0"/>
          </a:p>
        </p:txBody>
      </p:sp>
      <p:pic>
        <p:nvPicPr>
          <p:cNvPr id="5" name="Picture 4"/>
          <p:cNvPicPr>
            <a:picLocks noChangeAspect="1"/>
          </p:cNvPicPr>
          <p:nvPr/>
        </p:nvPicPr>
        <p:blipFill>
          <a:blip r:embed="rId2" cstate="print"/>
          <a:stretch>
            <a:fillRect/>
          </a:stretch>
        </p:blipFill>
        <p:spPr>
          <a:xfrm>
            <a:off x="5524500" y="2667000"/>
            <a:ext cx="2286000" cy="1524000"/>
          </a:xfrm>
          <a:prstGeom prst="rect">
            <a:avLst/>
          </a:prstGeom>
        </p:spPr>
      </p:pic>
      <p:pic>
        <p:nvPicPr>
          <p:cNvPr id="1026" name="Picture 2" descr="https://encrypted-tbn0.gstatic.com/images?q=tbn:ANd9GcTANjdIxQnJgX6NAB1Wtf4NdyYwo1zBOiALYt-bMGJAai3juKiNwsWK-Yk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2668369"/>
            <a:ext cx="2867025" cy="159067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93846088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a:t>Freewriting</a:t>
            </a:r>
          </a:p>
        </p:txBody>
      </p:sp>
      <p:sp>
        <p:nvSpPr>
          <p:cNvPr id="48" name="Shape 48"/>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algn="ctr">
              <a:buNone/>
            </a:pPr>
            <a:r>
              <a:rPr lang="en" sz="3600" dirty="0"/>
              <a:t>What are your thoughts </a:t>
            </a:r>
            <a:r>
              <a:rPr lang="en" sz="3600" dirty="0" smtClean="0"/>
              <a:t>on </a:t>
            </a:r>
            <a:r>
              <a:rPr lang="en" sz="3600" dirty="0"/>
              <a:t>the five paragraph essay? </a:t>
            </a:r>
            <a:endParaRPr lang="en" sz="3600" dirty="0" smtClean="0"/>
          </a:p>
          <a:p>
            <a:pPr algn="ctr">
              <a:buNone/>
            </a:pPr>
            <a:r>
              <a:rPr lang="en" sz="3600" dirty="0" smtClean="0"/>
              <a:t>What </a:t>
            </a:r>
            <a:r>
              <a:rPr lang="en" sz="3600" dirty="0"/>
              <a:t>do you see as the benefits? Limitations?</a:t>
            </a:r>
          </a:p>
        </p:txBody>
      </p:sp>
      <p:pic>
        <p:nvPicPr>
          <p:cNvPr id="49" name="Shape 49"/>
          <p:cNvPicPr preferRelativeResize="0"/>
          <p:nvPr/>
        </p:nvPicPr>
        <p:blipFill>
          <a:blip r:embed="rId3" cstate="print"/>
          <a:stretch>
            <a:fillRect/>
          </a:stretch>
        </p:blipFill>
        <p:spPr>
          <a:xfrm>
            <a:off x="7403621" y="6096000"/>
            <a:ext cx="1740379" cy="762000"/>
          </a:xfrm>
          <a:prstGeom prst="rect">
            <a:avLst/>
          </a:prstGeom>
        </p:spPr>
      </p:pic>
      <p:pic>
        <p:nvPicPr>
          <p:cNvPr id="5" name="Picture 4" descr="woman-thinking_thumb[1].jpg"/>
          <p:cNvPicPr>
            <a:picLocks noChangeAspect="1"/>
          </p:cNvPicPr>
          <p:nvPr/>
        </p:nvPicPr>
        <p:blipFill>
          <a:blip r:embed="rId4" cstate="print"/>
          <a:stretch>
            <a:fillRect/>
          </a:stretch>
        </p:blipFill>
        <p:spPr>
          <a:xfrm>
            <a:off x="2743200" y="3886200"/>
            <a:ext cx="3778251" cy="2833688"/>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sz="4100" dirty="0"/>
              <a:t>Flaws of 5 Paragraph Essay</a:t>
            </a:r>
          </a:p>
        </p:txBody>
      </p:sp>
      <p:sp>
        <p:nvSpPr>
          <p:cNvPr id="55" name="Shape 55"/>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marL="457200" lvl="0" indent="-381000" rtl="0">
              <a:buClr>
                <a:schemeClr val="dk1"/>
              </a:buClr>
              <a:buSzPct val="166666"/>
              <a:buFont typeface="Arial"/>
              <a:buChar char="•"/>
            </a:pPr>
            <a:r>
              <a:rPr lang="en" sz="2400" dirty="0"/>
              <a:t>Students try to make evidence fit idea, rather than trying to discover what the evidence tells them.</a:t>
            </a:r>
          </a:p>
          <a:p>
            <a:pPr marL="457200" lvl="0" indent="-381000" rtl="0">
              <a:buClr>
                <a:schemeClr val="dk1"/>
              </a:buClr>
              <a:buSzPct val="166666"/>
              <a:buFont typeface="Arial"/>
              <a:buChar char="•"/>
            </a:pPr>
            <a:r>
              <a:rPr lang="en" sz="2400" dirty="0"/>
              <a:t>Thesis statements are weak, crafted to include 3 points.</a:t>
            </a:r>
          </a:p>
          <a:p>
            <a:pPr marL="457200" lvl="0" indent="-381000" rtl="0">
              <a:buClr>
                <a:schemeClr val="dk1"/>
              </a:buClr>
              <a:buSzPct val="166666"/>
              <a:buFont typeface="Arial"/>
              <a:buChar char="•"/>
            </a:pPr>
            <a:r>
              <a:rPr lang="en" sz="2400" dirty="0"/>
              <a:t>Students organize facts from text rather than explore their own response to text.</a:t>
            </a:r>
          </a:p>
          <a:p>
            <a:pPr marL="457200" lvl="0" indent="-381000" rtl="0">
              <a:buClr>
                <a:schemeClr val="dk1"/>
              </a:buClr>
              <a:buSzPct val="166666"/>
              <a:buFont typeface="Arial"/>
              <a:buChar char="•"/>
            </a:pPr>
            <a:r>
              <a:rPr lang="en" sz="2400" dirty="0"/>
              <a:t>Essays end with bland conclusions.</a:t>
            </a:r>
          </a:p>
          <a:p>
            <a:pPr marL="457200" lvl="0" indent="-381000" rtl="0">
              <a:buClr>
                <a:schemeClr val="dk1"/>
              </a:buClr>
              <a:buSzPct val="166666"/>
              <a:buFont typeface="Arial"/>
              <a:buChar char="•"/>
            </a:pPr>
            <a:r>
              <a:rPr lang="en" sz="2400" dirty="0"/>
              <a:t>Teachers, directly or indirectly, guide students to write in a tidy, easy-to-grade structure.</a:t>
            </a:r>
          </a:p>
          <a:p>
            <a:endParaRPr lang="en" sz="2400" dirty="0"/>
          </a:p>
          <a:p>
            <a:pPr lvl="0" rtl="0">
              <a:buNone/>
            </a:pPr>
            <a:r>
              <a:rPr lang="en" sz="2400" dirty="0"/>
              <a:t>Campbell, Kimberly and Kristi Latimer. </a:t>
            </a:r>
            <a:r>
              <a:rPr lang="en" sz="2400" i="1" dirty="0"/>
              <a:t>Beyond the Five-Paragraph Essay.</a:t>
            </a:r>
          </a:p>
          <a:p>
            <a:endParaRPr lang="en" sz="1800" i="1" dirty="0"/>
          </a:p>
          <a:p>
            <a:endParaRPr lang="en" sz="1800" i="1" dirty="0"/>
          </a:p>
        </p:txBody>
      </p:sp>
      <p:pic>
        <p:nvPicPr>
          <p:cNvPr id="56" name="Shape 56"/>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xEl>
                                              <p:pRg st="0" end="0"/>
                                            </p:txEl>
                                          </p:spTgt>
                                        </p:tgtEl>
                                        <p:attrNameLst>
                                          <p:attrName>style.visibility</p:attrName>
                                        </p:attrNameLst>
                                      </p:cBhvr>
                                      <p:to>
                                        <p:strVal val="visible"/>
                                      </p:to>
                                    </p:set>
                                    <p:animEffect transition="in" filter="fade">
                                      <p:cBhvr>
                                        <p:cTn id="7" dur="1000"/>
                                        <p:tgtEl>
                                          <p:spTgt spid="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5">
                                            <p:txEl>
                                              <p:pRg st="1" end="1"/>
                                            </p:txEl>
                                          </p:spTgt>
                                        </p:tgtEl>
                                        <p:attrNameLst>
                                          <p:attrName>style.visibility</p:attrName>
                                        </p:attrNameLst>
                                      </p:cBhvr>
                                      <p:to>
                                        <p:strVal val="visible"/>
                                      </p:to>
                                    </p:set>
                                    <p:animEffect transition="in" filter="fade">
                                      <p:cBhvr>
                                        <p:cTn id="12" dur="1000"/>
                                        <p:tgtEl>
                                          <p:spTgt spid="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5">
                                            <p:txEl>
                                              <p:pRg st="2" end="2"/>
                                            </p:txEl>
                                          </p:spTgt>
                                        </p:tgtEl>
                                        <p:attrNameLst>
                                          <p:attrName>style.visibility</p:attrName>
                                        </p:attrNameLst>
                                      </p:cBhvr>
                                      <p:to>
                                        <p:strVal val="visible"/>
                                      </p:to>
                                    </p:set>
                                    <p:animEffect transition="in" filter="fade">
                                      <p:cBhvr>
                                        <p:cTn id="17" dur="1000"/>
                                        <p:tgtEl>
                                          <p:spTgt spid="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5">
                                            <p:txEl>
                                              <p:pRg st="3" end="3"/>
                                            </p:txEl>
                                          </p:spTgt>
                                        </p:tgtEl>
                                        <p:attrNameLst>
                                          <p:attrName>style.visibility</p:attrName>
                                        </p:attrNameLst>
                                      </p:cBhvr>
                                      <p:to>
                                        <p:strVal val="visible"/>
                                      </p:to>
                                    </p:set>
                                    <p:animEffect transition="in" filter="fade">
                                      <p:cBhvr>
                                        <p:cTn id="22" dur="1000"/>
                                        <p:tgtEl>
                                          <p:spTgt spid="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5">
                                            <p:txEl>
                                              <p:pRg st="4" end="4"/>
                                            </p:txEl>
                                          </p:spTgt>
                                        </p:tgtEl>
                                        <p:attrNameLst>
                                          <p:attrName>style.visibility</p:attrName>
                                        </p:attrNameLst>
                                      </p:cBhvr>
                                      <p:to>
                                        <p:strVal val="visible"/>
                                      </p:to>
                                    </p:set>
                                    <p:animEffect transition="in" filter="fade">
                                      <p:cBhvr>
                                        <p:cTn id="27" dur="1000"/>
                                        <p:tgtEl>
                                          <p:spTgt spid="5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5">
                                            <p:txEl>
                                              <p:pRg st="6" end="6"/>
                                            </p:txEl>
                                          </p:spTgt>
                                        </p:tgtEl>
                                        <p:attrNameLst>
                                          <p:attrName>style.visibility</p:attrName>
                                        </p:attrNameLst>
                                      </p:cBhvr>
                                      <p:to>
                                        <p:strVal val="visible"/>
                                      </p:to>
                                    </p:set>
                                    <p:animEffect transition="in" filter="fade">
                                      <p:cBhvr>
                                        <p:cTn id="32" dur="1000"/>
                                        <p:tgtEl>
                                          <p:spTgt spid="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endParaRPr dirty="0"/>
          </a:p>
        </p:txBody>
      </p:sp>
      <p:sp>
        <p:nvSpPr>
          <p:cNvPr id="62" name="Shape 62"/>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lvl="0" rtl="0">
              <a:buNone/>
            </a:pPr>
            <a:r>
              <a:rPr lang="en" sz="3600"/>
              <a:t>“A student’s thought process should determine the form, and not the other way around.”</a:t>
            </a:r>
          </a:p>
          <a:p>
            <a:pPr lvl="0" algn="ctr" rtl="0">
              <a:buNone/>
            </a:pPr>
            <a:r>
              <a:rPr lang="en" sz="1800"/>
              <a:t>                               </a:t>
            </a:r>
            <a:r>
              <a:rPr lang="en" sz="2400"/>
              <a:t>       Campbell and Latimer   </a:t>
            </a:r>
            <a:r>
              <a:rPr lang="en" sz="1800"/>
              <a:t>   </a:t>
            </a:r>
          </a:p>
        </p:txBody>
      </p:sp>
      <p:pic>
        <p:nvPicPr>
          <p:cNvPr id="63" name="Shape 63"/>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effectLst>
                  <a:outerShdw blurRad="38100" dist="38100" dir="2700000" algn="tl">
                    <a:srgbClr val="000000">
                      <a:alpha val="43137"/>
                    </a:srgbClr>
                  </a:outerShdw>
                </a:effectLst>
              </a:rPr>
              <a:t>                 Housekeeping</a:t>
            </a:r>
            <a:endParaRPr lang="en-US" dirty="0">
              <a:effectLst>
                <a:outerShdw blurRad="38100" dist="38100" dir="2700000" algn="tl">
                  <a:srgbClr val="000000">
                    <a:alpha val="43137"/>
                  </a:srgbClr>
                </a:outerShdw>
              </a:effectLst>
            </a:endParaRPr>
          </a:p>
        </p:txBody>
      </p:sp>
      <p:pic>
        <p:nvPicPr>
          <p:cNvPr id="17410" name="Content Placeholder 3"/>
          <p:cNvPicPr>
            <a:picLocks noGrp="1" noChangeAspect="1"/>
          </p:cNvPicPr>
          <p:nvPr>
            <p:ph idx="1"/>
          </p:nvPr>
        </p:nvPicPr>
        <p:blipFill>
          <a:blip r:embed="rId3" cstate="print"/>
          <a:srcRect/>
          <a:stretch>
            <a:fillRect/>
          </a:stretch>
        </p:blipFill>
        <p:spPr>
          <a:xfrm>
            <a:off x="6745288" y="5803900"/>
            <a:ext cx="2398712" cy="1054100"/>
          </a:xfrm>
        </p:spPr>
      </p:pic>
      <p:pic>
        <p:nvPicPr>
          <p:cNvPr id="17411" name="Picture 2" descr="http://chupchap.files.wordpress.com/2008/09/maid.jpg">
            <a:hlinkClick r:id="rId4"/>
          </p:cNvPr>
          <p:cNvPicPr>
            <a:picLocks noChangeAspect="1" noChangeArrowheads="1"/>
          </p:cNvPicPr>
          <p:nvPr/>
        </p:nvPicPr>
        <p:blipFill>
          <a:blip r:embed="rId5" cstate="print"/>
          <a:srcRect/>
          <a:stretch>
            <a:fillRect/>
          </a:stretch>
        </p:blipFill>
        <p:spPr bwMode="auto">
          <a:xfrm>
            <a:off x="0" y="0"/>
            <a:ext cx="3076575" cy="3743325"/>
          </a:xfrm>
          <a:prstGeom prst="rect">
            <a:avLst/>
          </a:prstGeom>
          <a:noFill/>
          <a:ln w="9525">
            <a:noFill/>
            <a:miter lim="800000"/>
            <a:headEnd/>
            <a:tailEnd/>
          </a:ln>
        </p:spPr>
      </p:pic>
      <p:sp>
        <p:nvSpPr>
          <p:cNvPr id="17412" name="TextBox 5"/>
          <p:cNvSpPr txBox="1">
            <a:spLocks noChangeArrowheads="1"/>
          </p:cNvSpPr>
          <p:nvPr/>
        </p:nvSpPr>
        <p:spPr bwMode="auto">
          <a:xfrm>
            <a:off x="2057400" y="2667000"/>
            <a:ext cx="6324600" cy="3539430"/>
          </a:xfrm>
          <a:prstGeom prst="rect">
            <a:avLst/>
          </a:prstGeom>
          <a:noFill/>
          <a:ln w="9525">
            <a:noFill/>
            <a:miter lim="800000"/>
            <a:headEnd/>
            <a:tailEnd/>
          </a:ln>
        </p:spPr>
        <p:txBody>
          <a:bodyPr>
            <a:spAutoFit/>
          </a:bodyPr>
          <a:lstStyle/>
          <a:p>
            <a:pPr>
              <a:buFont typeface="Wingdings" pitchFamily="2" charset="2"/>
              <a:buChar char="§"/>
            </a:pPr>
            <a:r>
              <a:rPr lang="en-US" sz="3200" dirty="0">
                <a:latin typeface="Calibri" pitchFamily="34" charset="0"/>
              </a:rPr>
              <a:t>Please take care of your personal 	needs</a:t>
            </a:r>
          </a:p>
          <a:p>
            <a:pPr>
              <a:buFont typeface="Wingdings" pitchFamily="2" charset="2"/>
              <a:buChar char="§"/>
            </a:pPr>
            <a:r>
              <a:rPr lang="en-US" sz="3200" dirty="0">
                <a:latin typeface="Calibri" pitchFamily="34" charset="0"/>
              </a:rPr>
              <a:t>  Morning and Afternoon Breaks</a:t>
            </a:r>
          </a:p>
          <a:p>
            <a:pPr>
              <a:buFont typeface="Wingdings" pitchFamily="2" charset="2"/>
              <a:buChar char="§"/>
            </a:pPr>
            <a:r>
              <a:rPr lang="en-US" sz="3200" dirty="0">
                <a:latin typeface="Calibri" pitchFamily="34" charset="0"/>
              </a:rPr>
              <a:t>  Lunch (11:30 – </a:t>
            </a:r>
            <a:r>
              <a:rPr lang="en-US" sz="3200" dirty="0" smtClean="0">
                <a:latin typeface="Calibri" pitchFamily="34" charset="0"/>
              </a:rPr>
              <a:t>12:30)</a:t>
            </a:r>
            <a:endParaRPr lang="en-US" sz="3200" dirty="0">
              <a:latin typeface="Calibri" pitchFamily="34" charset="0"/>
            </a:endParaRPr>
          </a:p>
          <a:p>
            <a:pPr>
              <a:buFont typeface="Wingdings" pitchFamily="2" charset="2"/>
              <a:buChar char="§"/>
            </a:pPr>
            <a:r>
              <a:rPr lang="en-US" sz="3200" dirty="0">
                <a:latin typeface="Calibri" pitchFamily="34" charset="0"/>
              </a:rPr>
              <a:t>  Cell Phones</a:t>
            </a:r>
          </a:p>
          <a:p>
            <a:pPr>
              <a:buFont typeface="Wingdings" pitchFamily="2" charset="2"/>
              <a:buChar char="§"/>
            </a:pPr>
            <a:r>
              <a:rPr lang="en-US" sz="3200" dirty="0">
                <a:latin typeface="Calibri" pitchFamily="34" charset="0"/>
              </a:rPr>
              <a:t>  Questions?     Parking </a:t>
            </a:r>
            <a:r>
              <a:rPr lang="en-US" sz="3200" dirty="0" smtClean="0">
                <a:latin typeface="Calibri" pitchFamily="34" charset="0"/>
              </a:rPr>
              <a:t>Lot</a:t>
            </a:r>
          </a:p>
          <a:p>
            <a:pPr>
              <a:buFont typeface="Wingdings" pitchFamily="2" charset="2"/>
              <a:buChar char="§"/>
            </a:pPr>
            <a:r>
              <a:rPr lang="en-US" sz="3200" dirty="0" smtClean="0">
                <a:latin typeface="Calibri" pitchFamily="34" charset="0"/>
              </a:rPr>
              <a:t>Leadership team meeting</a:t>
            </a:r>
            <a:endParaRPr lang="en-US" sz="3200" dirty="0">
              <a:latin typeface="Calibri"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200"/>
          </a:xfrm>
          <a:prstGeom prst="rect">
            <a:avLst/>
          </a:prstGeom>
        </p:spPr>
        <p:txBody>
          <a:bodyPr lIns="91425" tIns="91425" rIns="91425" bIns="91425" anchor="b" anchorCtr="0">
            <a:noAutofit/>
          </a:bodyPr>
          <a:lstStyle/>
          <a:p>
            <a:pPr>
              <a:buNone/>
            </a:pPr>
            <a:r>
              <a:rPr lang="en"/>
              <a:t>Examine Student Work</a:t>
            </a:r>
          </a:p>
        </p:txBody>
      </p:sp>
      <p:sp>
        <p:nvSpPr>
          <p:cNvPr id="69" name="Shape 69"/>
          <p:cNvSpPr txBox="1">
            <a:spLocks noGrp="1"/>
          </p:cNvSpPr>
          <p:nvPr>
            <p:ph type="body" idx="1"/>
          </p:nvPr>
        </p:nvSpPr>
        <p:spPr>
          <a:xfrm>
            <a:off x="457200" y="1600201"/>
            <a:ext cx="8229600" cy="4967599"/>
          </a:xfrm>
          <a:prstGeom prst="rect">
            <a:avLst/>
          </a:prstGeom>
        </p:spPr>
        <p:txBody>
          <a:bodyPr lIns="91425" tIns="91425" rIns="91425" bIns="91425" anchor="t" anchorCtr="0">
            <a:noAutofit/>
          </a:bodyPr>
          <a:lstStyle/>
          <a:p>
            <a:pPr lvl="0" rtl="0">
              <a:buNone/>
            </a:pPr>
            <a:r>
              <a:rPr lang="en" dirty="0"/>
              <a:t>Do you see evidence of structure?</a:t>
            </a:r>
          </a:p>
          <a:p>
            <a:pPr lvl="0" rtl="0">
              <a:buNone/>
            </a:pPr>
            <a:r>
              <a:rPr lang="en" dirty="0"/>
              <a:t>Is there evidence of thinking?</a:t>
            </a:r>
          </a:p>
          <a:p>
            <a:pPr lvl="0" rtl="0">
              <a:buNone/>
            </a:pPr>
            <a:r>
              <a:rPr lang="en" dirty="0"/>
              <a:t>Do the students seem invested in the topic?</a:t>
            </a:r>
          </a:p>
          <a:p>
            <a:pPr lvl="0" rtl="0">
              <a:buNone/>
            </a:pPr>
            <a:r>
              <a:rPr lang="en" dirty="0"/>
              <a:t>Do these essays feel </a:t>
            </a:r>
            <a:r>
              <a:rPr lang="en" dirty="0" smtClean="0"/>
              <a:t>overly formulaic</a:t>
            </a:r>
            <a:r>
              <a:rPr lang="en" dirty="0"/>
              <a:t>?</a:t>
            </a:r>
          </a:p>
          <a:p>
            <a:pPr>
              <a:buNone/>
            </a:pPr>
            <a:r>
              <a:rPr lang="en" dirty="0"/>
              <a:t> </a:t>
            </a:r>
          </a:p>
        </p:txBody>
      </p:sp>
      <p:pic>
        <p:nvPicPr>
          <p:cNvPr id="4"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Genre, Structure, and Formula</a:t>
            </a:r>
            <a:endParaRPr lang="en-US" dirty="0"/>
          </a:p>
        </p:txBody>
      </p:sp>
      <p:sp>
        <p:nvSpPr>
          <p:cNvPr id="3" name="Text Placeholder 2"/>
          <p:cNvSpPr>
            <a:spLocks noGrp="1"/>
          </p:cNvSpPr>
          <p:nvPr>
            <p:ph type="body" idx="1"/>
          </p:nvPr>
        </p:nvSpPr>
        <p:spPr/>
        <p:txBody>
          <a:bodyPr/>
          <a:lstStyle/>
          <a:p>
            <a:r>
              <a:rPr lang="en-US" dirty="0" smtClean="0"/>
              <a:t>Genre: </a:t>
            </a:r>
          </a:p>
          <a:p>
            <a:r>
              <a:rPr lang="en-US" dirty="0"/>
              <a:t>	</a:t>
            </a:r>
            <a:r>
              <a:rPr lang="en-US" dirty="0" smtClean="0"/>
              <a:t>1. A text type, a kind of writing</a:t>
            </a:r>
          </a:p>
          <a:p>
            <a:r>
              <a:rPr lang="en-US" dirty="0"/>
              <a:t>	</a:t>
            </a:r>
            <a:r>
              <a:rPr lang="en-US" dirty="0" smtClean="0"/>
              <a:t>2. A kind of cultural knowledge; evolved to serve particular purposes, by and for particular groups of people</a:t>
            </a:r>
          </a:p>
          <a:p>
            <a:endParaRPr lang="en-US" dirty="0" smtClean="0"/>
          </a:p>
          <a:p>
            <a:r>
              <a:rPr lang="en-US" sz="1200" dirty="0" smtClean="0"/>
              <a:t>Modified from: </a:t>
            </a:r>
            <a:r>
              <a:rPr lang="en-US" sz="1200" dirty="0"/>
              <a:t>Bawarshi, A. S., &amp; Reiff, M. J. (2010). </a:t>
            </a:r>
            <a:r>
              <a:rPr lang="en-US" sz="1200" i="1" dirty="0"/>
              <a:t>Genre: An introduction to history, theory, research, and pedagogy</a:t>
            </a:r>
            <a:r>
              <a:rPr lang="en-US" sz="1200" dirty="0"/>
              <a:t>. Fort Collins, CO: The WAC Clearinghouse and Parlor Press.</a:t>
            </a:r>
          </a:p>
          <a:p>
            <a:endParaRPr lang="en-US" sz="1600" dirty="0"/>
          </a:p>
        </p:txBody>
      </p:sp>
      <p:pic>
        <p:nvPicPr>
          <p:cNvPr id="4"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395978511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Theory of Genre</a:t>
            </a:r>
            <a:endParaRPr lang="en-US" dirty="0"/>
          </a:p>
        </p:txBody>
      </p:sp>
      <p:sp>
        <p:nvSpPr>
          <p:cNvPr id="3" name="Text Placeholder 2"/>
          <p:cNvSpPr>
            <a:spLocks noGrp="1"/>
          </p:cNvSpPr>
          <p:nvPr>
            <p:ph type="body" idx="1"/>
          </p:nvPr>
        </p:nvSpPr>
        <p:spPr/>
        <p:txBody>
          <a:bodyPr/>
          <a:lstStyle/>
          <a:p>
            <a:r>
              <a:rPr lang="en-US" dirty="0" smtClean="0"/>
              <a:t>Reflect particular values, perspectives</a:t>
            </a:r>
          </a:p>
          <a:p>
            <a:endParaRPr lang="en-US" dirty="0"/>
          </a:p>
          <a:p>
            <a:r>
              <a:rPr lang="en-US" dirty="0" smtClean="0"/>
              <a:t>Learning to write in various genres helps you learn these values, perspectives</a:t>
            </a:r>
          </a:p>
          <a:p>
            <a:endParaRPr lang="en-US" dirty="0"/>
          </a:p>
          <a:p>
            <a:r>
              <a:rPr lang="en-US" dirty="0" smtClean="0"/>
              <a:t>The </a:t>
            </a:r>
            <a:r>
              <a:rPr lang="en-US" i="1" dirty="0" smtClean="0"/>
              <a:t>structure</a:t>
            </a:r>
            <a:r>
              <a:rPr lang="en-US" dirty="0" smtClean="0"/>
              <a:t> of the genre reflects the </a:t>
            </a:r>
            <a:r>
              <a:rPr lang="en-US" i="1" dirty="0" smtClean="0"/>
              <a:t>purpose</a:t>
            </a:r>
            <a:endParaRPr lang="en-US" dirty="0"/>
          </a:p>
        </p:txBody>
      </p:sp>
      <p:pic>
        <p:nvPicPr>
          <p:cNvPr id="4"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607394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3200" dirty="0" smtClean="0"/>
              <a:t>Genre (and Structure) versus Formula</a:t>
            </a:r>
            <a:endParaRPr lang="en-US" sz="3200" dirty="0"/>
          </a:p>
        </p:txBody>
      </p:sp>
      <p:sp>
        <p:nvSpPr>
          <p:cNvPr id="3" name="Text Placeholder 2"/>
          <p:cNvSpPr>
            <a:spLocks noGrp="1"/>
          </p:cNvSpPr>
          <p:nvPr>
            <p:ph type="body" idx="1"/>
          </p:nvPr>
        </p:nvSpPr>
        <p:spPr>
          <a:xfrm>
            <a:off x="457200" y="1295400"/>
            <a:ext cx="8229600" cy="4967573"/>
          </a:xfrm>
        </p:spPr>
        <p:txBody>
          <a:bodyPr/>
          <a:lstStyle/>
          <a:p>
            <a:r>
              <a:rPr lang="en-US" dirty="0" smtClean="0"/>
              <a:t>Genres: </a:t>
            </a:r>
            <a:endParaRPr lang="en-US" dirty="0"/>
          </a:p>
          <a:p>
            <a:pPr marL="1047750" lvl="1" indent="-457200">
              <a:buFont typeface="Arial" panose="020B0604020202020204" pitchFamily="34" charset="0"/>
              <a:buChar char="•"/>
            </a:pPr>
            <a:r>
              <a:rPr lang="en-US" dirty="0"/>
              <a:t>Structures are </a:t>
            </a:r>
            <a:r>
              <a:rPr lang="en-US" dirty="0" smtClean="0"/>
              <a:t>flexible, serve the purpose of the genre</a:t>
            </a:r>
          </a:p>
          <a:p>
            <a:pPr marL="1047750" lvl="1" indent="-457200">
              <a:buFont typeface="Arial" panose="020B0604020202020204" pitchFamily="34" charset="0"/>
              <a:buChar char="•"/>
            </a:pPr>
            <a:r>
              <a:rPr lang="en-US" dirty="0" smtClean="0"/>
              <a:t>Structures </a:t>
            </a:r>
            <a:r>
              <a:rPr lang="en-US" i="1" dirty="0" smtClean="0"/>
              <a:t>help</a:t>
            </a:r>
            <a:r>
              <a:rPr lang="en-US" dirty="0" smtClean="0"/>
              <a:t> the writer think</a:t>
            </a:r>
            <a:endParaRPr lang="en-US" dirty="0"/>
          </a:p>
          <a:p>
            <a:pPr marL="1047750" lvl="1" indent="-457200">
              <a:buFont typeface="Arial" panose="020B0604020202020204" pitchFamily="34" charset="0"/>
              <a:buChar char="•"/>
            </a:pPr>
            <a:r>
              <a:rPr lang="en-US" dirty="0"/>
              <a:t>Writing can be in mixed genres (e.g., creative non-fiction</a:t>
            </a:r>
            <a:r>
              <a:rPr lang="en-US" dirty="0" smtClean="0"/>
              <a:t>)</a:t>
            </a:r>
          </a:p>
          <a:p>
            <a:r>
              <a:rPr lang="en-US" dirty="0" smtClean="0"/>
              <a:t>Formulas:</a:t>
            </a:r>
          </a:p>
          <a:p>
            <a:pPr marL="1047750" lvl="1" indent="-457200">
              <a:buFont typeface="Arial" panose="020B0604020202020204" pitchFamily="34" charset="0"/>
              <a:buChar char="•"/>
            </a:pPr>
            <a:r>
              <a:rPr lang="en-US" dirty="0" smtClean="0"/>
              <a:t>Inflexible structure</a:t>
            </a:r>
          </a:p>
          <a:p>
            <a:pPr marL="1047750" lvl="1" indent="-457200">
              <a:buFont typeface="Arial" panose="020B0604020202020204" pitchFamily="34" charset="0"/>
              <a:buChar char="•"/>
            </a:pPr>
            <a:r>
              <a:rPr lang="en-US" dirty="0" smtClean="0"/>
              <a:t>Structure </a:t>
            </a:r>
            <a:r>
              <a:rPr lang="en-US" i="1" dirty="0" smtClean="0"/>
              <a:t>can inhibit </a:t>
            </a:r>
            <a:r>
              <a:rPr lang="en-US" dirty="0" smtClean="0"/>
              <a:t>thinking</a:t>
            </a:r>
          </a:p>
          <a:p>
            <a:pPr marL="1047750" lvl="1" indent="-457200">
              <a:buFont typeface="Arial" panose="020B0604020202020204" pitchFamily="34" charset="0"/>
              <a:buChar char="•"/>
            </a:pPr>
            <a:endParaRPr lang="en-US" dirty="0" smtClean="0"/>
          </a:p>
          <a:p>
            <a:pPr marL="1047750" lvl="1" indent="-457200">
              <a:buFont typeface="Arial" panose="020B0604020202020204" pitchFamily="34" charset="0"/>
              <a:buChar char="•"/>
            </a:pPr>
            <a:endParaRPr lang="en-US" dirty="0" smtClean="0"/>
          </a:p>
        </p:txBody>
      </p:sp>
      <p:pic>
        <p:nvPicPr>
          <p:cNvPr id="4"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37660823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Genre and Scaffolding</a:t>
            </a:r>
            <a:endParaRPr lang="en-US" dirty="0"/>
          </a:p>
        </p:txBody>
      </p:sp>
      <p:sp>
        <p:nvSpPr>
          <p:cNvPr id="3" name="Text Placeholder 2"/>
          <p:cNvSpPr>
            <a:spLocks noGrp="1"/>
          </p:cNvSpPr>
          <p:nvPr>
            <p:ph type="body" idx="1"/>
          </p:nvPr>
        </p:nvSpPr>
        <p:spPr/>
        <p:txBody>
          <a:bodyPr/>
          <a:lstStyle/>
          <a:p>
            <a:r>
              <a:rPr lang="en-US" dirty="0" smtClean="0"/>
              <a:t>Does the scaffold help the student think?</a:t>
            </a:r>
          </a:p>
          <a:p>
            <a:r>
              <a:rPr lang="en-US" dirty="0" smtClean="0"/>
              <a:t>Does the scaffold help the student practice in the genre?</a:t>
            </a:r>
          </a:p>
          <a:p>
            <a:endParaRPr lang="en-US" dirty="0"/>
          </a:p>
          <a:p>
            <a:r>
              <a:rPr lang="en-US" dirty="0" smtClean="0"/>
              <a:t>Does the scaffold prioritize form(ula) over writing and thinking?</a:t>
            </a:r>
            <a:endParaRPr lang="en-US" dirty="0"/>
          </a:p>
        </p:txBody>
      </p:sp>
      <p:pic>
        <p:nvPicPr>
          <p:cNvPr id="4"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69492774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So what do we DO?</a:t>
            </a:r>
            <a:endParaRPr lang="en-US" dirty="0"/>
          </a:p>
        </p:txBody>
      </p:sp>
      <p:sp>
        <p:nvSpPr>
          <p:cNvPr id="5" name="Subtitle 4"/>
          <p:cNvSpPr>
            <a:spLocks noGrp="1"/>
          </p:cNvSpPr>
          <p:nvPr>
            <p:ph type="subTitle" idx="1"/>
          </p:nvPr>
        </p:nvSpPr>
        <p:spPr/>
        <p:txBody>
          <a:bodyPr/>
          <a:lstStyle/>
          <a:p>
            <a:r>
              <a:rPr lang="en-US" dirty="0" smtClean="0"/>
              <a:t>If we value thinking and structure—but don’t want formulaic writing—what’s next??</a:t>
            </a:r>
            <a:endParaRPr lang="en-US" dirty="0"/>
          </a:p>
        </p:txBody>
      </p:sp>
      <p:pic>
        <p:nvPicPr>
          <p:cNvPr id="6" name="Picture 3"/>
          <p:cNvPicPr>
            <a:picLocks noChangeAspect="1"/>
          </p:cNvPicPr>
          <p:nvPr/>
        </p:nvPicPr>
        <p:blipFill>
          <a:blip r:embed="rId2" cstate="print"/>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125616065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457200" y="946411"/>
            <a:ext cx="8229600" cy="857200"/>
          </a:xfrm>
          <a:prstGeom prst="rect">
            <a:avLst/>
          </a:prstGeom>
        </p:spPr>
        <p:txBody>
          <a:bodyPr lIns="91425" tIns="91425" rIns="91425" bIns="91425" anchor="b" anchorCtr="0">
            <a:noAutofit/>
          </a:bodyPr>
          <a:lstStyle/>
          <a:p>
            <a:pPr>
              <a:buNone/>
            </a:pPr>
            <a:r>
              <a:rPr lang="en"/>
              <a:t>
The Structure: Evolution of a Term</a:t>
            </a:r>
          </a:p>
        </p:txBody>
      </p:sp>
      <p:sp>
        <p:nvSpPr>
          <p:cNvPr id="75" name="Shape 75"/>
          <p:cNvSpPr txBox="1">
            <a:spLocks noGrp="1"/>
          </p:cNvSpPr>
          <p:nvPr>
            <p:ph type="body" idx="1"/>
          </p:nvPr>
        </p:nvSpPr>
        <p:spPr>
          <a:xfrm>
            <a:off x="457200" y="1947324"/>
            <a:ext cx="8601300" cy="4910699"/>
          </a:xfrm>
          <a:prstGeom prst="rect">
            <a:avLst/>
          </a:prstGeom>
        </p:spPr>
        <p:txBody>
          <a:bodyPr lIns="91425" tIns="91425" rIns="91425" bIns="91425" anchor="t" anchorCtr="0">
            <a:noAutofit/>
          </a:bodyPr>
          <a:lstStyle/>
          <a:p>
            <a:pPr lvl="0" rtl="0">
              <a:buNone/>
            </a:pPr>
            <a:r>
              <a:rPr lang="en" sz="2800" dirty="0"/>
              <a:t>What the word meant to me when I was 4 </a:t>
            </a:r>
          </a:p>
          <a:p>
            <a:pPr lvl="0" rtl="0">
              <a:buNone/>
            </a:pPr>
            <a:r>
              <a:rPr lang="en" sz="2800" dirty="0"/>
              <a:t>What the word meant to me when I was __</a:t>
            </a:r>
          </a:p>
          <a:p>
            <a:pPr lvl="0" rtl="0">
              <a:buNone/>
            </a:pPr>
            <a:r>
              <a:rPr lang="en" sz="2800" dirty="0"/>
              <a:t>What the word means to me now  </a:t>
            </a:r>
          </a:p>
          <a:p>
            <a:pPr lvl="0" rtl="0">
              <a:buNone/>
            </a:pPr>
            <a:r>
              <a:rPr lang="en" sz="2800" dirty="0"/>
              <a:t>What the word will probably mean when I am __</a:t>
            </a:r>
          </a:p>
          <a:p>
            <a:pPr>
              <a:buNone/>
            </a:pPr>
            <a:r>
              <a:rPr lang="en" sz="2800" dirty="0"/>
              <a:t>What I have learned</a:t>
            </a:r>
          </a:p>
        </p:txBody>
      </p:sp>
      <p:sp>
        <p:nvSpPr>
          <p:cNvPr id="76" name="Shape 76"/>
          <p:cNvSpPr/>
          <p:nvPr/>
        </p:nvSpPr>
        <p:spPr>
          <a:xfrm>
            <a:off x="7633801" y="2206375"/>
            <a:ext cx="495599" cy="259499"/>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dirty="0"/>
          </a:p>
        </p:txBody>
      </p:sp>
      <p:sp>
        <p:nvSpPr>
          <p:cNvPr id="77" name="Shape 77"/>
          <p:cNvSpPr/>
          <p:nvPr/>
        </p:nvSpPr>
        <p:spPr>
          <a:xfrm>
            <a:off x="7386001" y="2719210"/>
            <a:ext cx="495599" cy="259600"/>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dirty="0"/>
          </a:p>
        </p:txBody>
      </p:sp>
      <p:sp>
        <p:nvSpPr>
          <p:cNvPr id="78" name="Shape 78"/>
          <p:cNvSpPr/>
          <p:nvPr/>
        </p:nvSpPr>
        <p:spPr>
          <a:xfrm>
            <a:off x="6096000" y="3200400"/>
            <a:ext cx="495599" cy="259600"/>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dirty="0"/>
          </a:p>
        </p:txBody>
      </p:sp>
      <p:sp>
        <p:nvSpPr>
          <p:cNvPr id="79" name="Shape 79"/>
          <p:cNvSpPr/>
          <p:nvPr/>
        </p:nvSpPr>
        <p:spPr>
          <a:xfrm>
            <a:off x="7633801" y="3633213"/>
            <a:ext cx="495599" cy="259600"/>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dirty="0"/>
          </a:p>
        </p:txBody>
      </p:sp>
      <p:pic>
        <p:nvPicPr>
          <p:cNvPr id="80" name="Shape 80"/>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5">
                                            <p:txEl>
                                              <p:pRg st="0" end="0"/>
                                            </p:txEl>
                                          </p:spTgt>
                                        </p:tgtEl>
                                        <p:attrNameLst>
                                          <p:attrName>style.visibility</p:attrName>
                                        </p:attrNameLst>
                                      </p:cBhvr>
                                      <p:to>
                                        <p:strVal val="visible"/>
                                      </p:to>
                                    </p:set>
                                    <p:animEffect transition="in" filter="fade">
                                      <p:cBhvr>
                                        <p:cTn id="7" dur="1000"/>
                                        <p:tgtEl>
                                          <p:spTgt spid="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5">
                                            <p:txEl>
                                              <p:pRg st="1" end="1"/>
                                            </p:txEl>
                                          </p:spTgt>
                                        </p:tgtEl>
                                        <p:attrNameLst>
                                          <p:attrName>style.visibility</p:attrName>
                                        </p:attrNameLst>
                                      </p:cBhvr>
                                      <p:to>
                                        <p:strVal val="visible"/>
                                      </p:to>
                                    </p:set>
                                    <p:animEffect transition="in" filter="fade">
                                      <p:cBhvr>
                                        <p:cTn id="12" dur="1000"/>
                                        <p:tgtEl>
                                          <p:spTgt spid="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5">
                                            <p:txEl>
                                              <p:pRg st="2" end="2"/>
                                            </p:txEl>
                                          </p:spTgt>
                                        </p:tgtEl>
                                        <p:attrNameLst>
                                          <p:attrName>style.visibility</p:attrName>
                                        </p:attrNameLst>
                                      </p:cBhvr>
                                      <p:to>
                                        <p:strVal val="visible"/>
                                      </p:to>
                                    </p:set>
                                    <p:animEffect transition="in" filter="fade">
                                      <p:cBhvr>
                                        <p:cTn id="17" dur="1000"/>
                                        <p:tgtEl>
                                          <p:spTgt spid="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5">
                                            <p:txEl>
                                              <p:pRg st="3" end="3"/>
                                            </p:txEl>
                                          </p:spTgt>
                                        </p:tgtEl>
                                        <p:attrNameLst>
                                          <p:attrName>style.visibility</p:attrName>
                                        </p:attrNameLst>
                                      </p:cBhvr>
                                      <p:to>
                                        <p:strVal val="visible"/>
                                      </p:to>
                                    </p:set>
                                    <p:animEffect transition="in" filter="fade">
                                      <p:cBhvr>
                                        <p:cTn id="22" dur="1000"/>
                                        <p:tgtEl>
                                          <p:spTgt spid="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5">
                                            <p:txEl>
                                              <p:pRg st="4" end="4"/>
                                            </p:txEl>
                                          </p:spTgt>
                                        </p:tgtEl>
                                        <p:attrNameLst>
                                          <p:attrName>style.visibility</p:attrName>
                                        </p:attrNameLst>
                                      </p:cBhvr>
                                      <p:to>
                                        <p:strVal val="visible"/>
                                      </p:to>
                                    </p:set>
                                    <p:animEffect transition="in" filter="fade">
                                      <p:cBhvr>
                                        <p:cTn id="27" dur="1000"/>
                                        <p:tgtEl>
                                          <p:spTgt spid="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57200" y="274637"/>
            <a:ext cx="8229600" cy="1143200"/>
          </a:xfrm>
          <a:prstGeom prst="rect">
            <a:avLst/>
          </a:prstGeom>
        </p:spPr>
        <p:txBody>
          <a:bodyPr lIns="91425" tIns="91425" rIns="91425" bIns="91425" anchor="b" anchorCtr="0">
            <a:noAutofit/>
          </a:bodyPr>
          <a:lstStyle/>
          <a:p>
            <a:pPr>
              <a:buNone/>
            </a:pPr>
            <a:r>
              <a:rPr lang="en" dirty="0"/>
              <a:t>Try </a:t>
            </a:r>
            <a:r>
              <a:rPr lang="en" dirty="0" smtClean="0"/>
              <a:t>It!</a:t>
            </a:r>
            <a:endParaRPr lang="en" dirty="0"/>
          </a:p>
        </p:txBody>
      </p:sp>
      <p:sp>
        <p:nvSpPr>
          <p:cNvPr id="86" name="Shape 86"/>
          <p:cNvSpPr txBox="1">
            <a:spLocks noGrp="1"/>
          </p:cNvSpPr>
          <p:nvPr>
            <p:ph type="body" idx="1"/>
          </p:nvPr>
        </p:nvSpPr>
        <p:spPr>
          <a:xfrm>
            <a:off x="457200" y="1600201"/>
            <a:ext cx="8229600" cy="4967599"/>
          </a:xfrm>
          <a:prstGeom prst="rect">
            <a:avLst/>
          </a:prstGeom>
        </p:spPr>
        <p:txBody>
          <a:bodyPr lIns="91425" tIns="91425" rIns="91425" bIns="91425" anchor="t" anchorCtr="0">
            <a:noAutofit/>
          </a:bodyPr>
          <a:lstStyle/>
          <a:p>
            <a:pPr algn="ctr">
              <a:buNone/>
            </a:pPr>
            <a:r>
              <a:rPr lang="en" dirty="0"/>
              <a:t>Choose a text structure and try writing a kernel </a:t>
            </a:r>
            <a:r>
              <a:rPr lang="en" dirty="0" smtClean="0"/>
              <a:t>essay</a:t>
            </a:r>
            <a:r>
              <a:rPr lang="en" dirty="0"/>
              <a:t>.</a:t>
            </a:r>
          </a:p>
        </p:txBody>
      </p:sp>
      <p:pic>
        <p:nvPicPr>
          <p:cNvPr id="4" name="Picture 3" descr="untitled.png"/>
          <p:cNvPicPr>
            <a:picLocks noChangeAspect="1"/>
          </p:cNvPicPr>
          <p:nvPr/>
        </p:nvPicPr>
        <p:blipFill>
          <a:blip r:embed="rId3" cstate="print"/>
          <a:stretch>
            <a:fillRect/>
          </a:stretch>
        </p:blipFill>
        <p:spPr>
          <a:xfrm>
            <a:off x="609600" y="2590800"/>
            <a:ext cx="2819400" cy="3968044"/>
          </a:xfrm>
          <a:prstGeom prst="rect">
            <a:avLst/>
          </a:prstGeom>
        </p:spPr>
      </p:pic>
      <p:pic>
        <p:nvPicPr>
          <p:cNvPr id="5" name="Shape 93"/>
          <p:cNvPicPr preferRelativeResize="0"/>
          <p:nvPr/>
        </p:nvPicPr>
        <p:blipFill>
          <a:blip r:embed="rId4"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a:t>Benefits to students</a:t>
            </a:r>
          </a:p>
        </p:txBody>
      </p:sp>
      <p:sp>
        <p:nvSpPr>
          <p:cNvPr id="92" name="Shape 92"/>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lvl="0" rtl="0">
              <a:buNone/>
            </a:pPr>
            <a:r>
              <a:rPr lang="en" sz="2400" dirty="0"/>
              <a:t>Self-made structure</a:t>
            </a:r>
          </a:p>
          <a:p>
            <a:pPr lvl="0" rtl="0">
              <a:buNone/>
            </a:pPr>
            <a:r>
              <a:rPr lang="en" sz="2400" dirty="0"/>
              <a:t>Instant paragraphing and organizing</a:t>
            </a:r>
          </a:p>
          <a:p>
            <a:pPr lvl="0" rtl="0">
              <a:buNone/>
            </a:pPr>
            <a:r>
              <a:rPr lang="en" sz="2400" dirty="0"/>
              <a:t>Topic was interesting, mature, and timely</a:t>
            </a:r>
          </a:p>
          <a:p>
            <a:pPr lvl="0" rtl="0">
              <a:buNone/>
            </a:pPr>
            <a:r>
              <a:rPr lang="en" sz="2400" dirty="0"/>
              <a:t>Passionate writing</a:t>
            </a:r>
          </a:p>
          <a:p>
            <a:pPr lvl="0" rtl="0">
              <a:buNone/>
            </a:pPr>
            <a:r>
              <a:rPr lang="en" sz="2400" dirty="0"/>
              <a:t>Personal anecdote </a:t>
            </a:r>
          </a:p>
          <a:p>
            <a:pPr lvl="0" rtl="0">
              <a:buNone/>
            </a:pPr>
            <a:r>
              <a:rPr lang="en" sz="2400" dirty="0"/>
              <a:t>Call to action</a:t>
            </a:r>
          </a:p>
          <a:p>
            <a:pPr lvl="0" rtl="0">
              <a:buNone/>
            </a:pPr>
            <a:r>
              <a:rPr lang="en" sz="2400" dirty="0"/>
              <a:t>Small bites: term, one sentence, personal story</a:t>
            </a:r>
          </a:p>
          <a:p>
            <a:endParaRPr lang="en" dirty="0"/>
          </a:p>
          <a:p>
            <a:endParaRPr lang="en" dirty="0"/>
          </a:p>
        </p:txBody>
      </p:sp>
      <p:pic>
        <p:nvPicPr>
          <p:cNvPr id="93" name="Shape 93"/>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lvl="0" rtl="0">
              <a:buNone/>
            </a:pPr>
            <a:r>
              <a:rPr lang="en"/>
              <a:t>What the students said</a:t>
            </a:r>
          </a:p>
        </p:txBody>
      </p:sp>
      <p:sp>
        <p:nvSpPr>
          <p:cNvPr id="99" name="Shape 99"/>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marL="457200" lvl="0" indent="-355600" rtl="0">
              <a:buClr>
                <a:schemeClr val="dk1"/>
              </a:buClr>
              <a:buSzPct val="166666"/>
              <a:buFont typeface="Arial"/>
              <a:buChar char="•"/>
            </a:pPr>
            <a:r>
              <a:rPr lang="en" sz="2000" dirty="0">
                <a:solidFill>
                  <a:schemeClr val="dk1"/>
                </a:solidFill>
              </a:rPr>
              <a:t>Text structures made me understand essays more. Shay</a:t>
            </a:r>
          </a:p>
          <a:p>
            <a:pPr marL="457200" lvl="0" indent="-355600" rtl="0">
              <a:buClr>
                <a:schemeClr val="dk1"/>
              </a:buClr>
              <a:buSzPct val="166666"/>
              <a:buFont typeface="Arial"/>
              <a:buChar char="•"/>
            </a:pPr>
            <a:r>
              <a:rPr lang="en" sz="2000" dirty="0">
                <a:solidFill>
                  <a:schemeClr val="dk1"/>
                </a:solidFill>
              </a:rPr>
              <a:t>I used to think essays were long and boring, but now they are fun because text structure gets me into the essay. Dalton</a:t>
            </a:r>
          </a:p>
          <a:p>
            <a:pPr marL="457200" lvl="0" indent="-355600" rtl="0">
              <a:buClr>
                <a:schemeClr val="dk1"/>
              </a:buClr>
              <a:buSzPct val="166666"/>
              <a:buFont typeface="Arial"/>
              <a:buChar char="•"/>
            </a:pPr>
            <a:r>
              <a:rPr lang="en" sz="2000" dirty="0">
                <a:solidFill>
                  <a:schemeClr val="dk1"/>
                </a:solidFill>
              </a:rPr>
              <a:t>I used to think I could write an okay essay. Now I believe I can write a great essay. Cody</a:t>
            </a:r>
          </a:p>
          <a:p>
            <a:pPr marL="457200" lvl="0" indent="-355600" rtl="0">
              <a:buClr>
                <a:schemeClr val="dk1"/>
              </a:buClr>
              <a:buSzPct val="166666"/>
              <a:buFont typeface="Arial"/>
              <a:buChar char="•"/>
            </a:pPr>
            <a:r>
              <a:rPr lang="en" sz="2000" dirty="0">
                <a:solidFill>
                  <a:schemeClr val="dk1"/>
                </a:solidFill>
              </a:rPr>
              <a:t>I now think I'm more advanced in writing. Danny</a:t>
            </a:r>
          </a:p>
          <a:p>
            <a:pPr marL="457200" lvl="0" indent="-355600" rtl="0">
              <a:buClr>
                <a:schemeClr val="dk1"/>
              </a:buClr>
              <a:buSzPct val="166666"/>
              <a:buFont typeface="Arial"/>
              <a:buChar char="•"/>
            </a:pPr>
            <a:r>
              <a:rPr lang="en" sz="2000" dirty="0">
                <a:solidFill>
                  <a:schemeClr val="dk1"/>
                </a:solidFill>
              </a:rPr>
              <a:t>I used to hate writing but when I learned about text structure I then started to LOVE writing. I'm proud of my piece. Garrett</a:t>
            </a:r>
          </a:p>
          <a:p>
            <a:pPr marL="457200" lvl="0" indent="-355600" rtl="0">
              <a:buClr>
                <a:schemeClr val="dk1"/>
              </a:buClr>
              <a:buSzPct val="166666"/>
              <a:buFont typeface="Arial"/>
              <a:buChar char="•"/>
            </a:pPr>
            <a:r>
              <a:rPr lang="en" sz="2000" dirty="0">
                <a:solidFill>
                  <a:schemeClr val="dk1"/>
                </a:solidFill>
              </a:rPr>
              <a:t>I liked my old structure better.</a:t>
            </a:r>
          </a:p>
          <a:p>
            <a:pPr marL="457200" lvl="0" indent="-355600" rtl="0">
              <a:buClr>
                <a:schemeClr val="dk1"/>
              </a:buClr>
              <a:buSzPct val="166666"/>
              <a:buFont typeface="Arial"/>
              <a:buChar char="•"/>
            </a:pPr>
            <a:r>
              <a:rPr lang="en" sz="2000" dirty="0">
                <a:solidFill>
                  <a:schemeClr val="dk1"/>
                </a:solidFill>
              </a:rPr>
              <a:t>I used to think essays were a monotonous assignment that I could never get right. Then I tried using text structures. Now essays don't take nearly as long to write, and they turn out better. Lane</a:t>
            </a:r>
          </a:p>
        </p:txBody>
      </p:sp>
      <p:pic>
        <p:nvPicPr>
          <p:cNvPr id="100" name="Shape 100"/>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dirty="0" smtClean="0"/>
              <a:t>Today’s Goals</a:t>
            </a:r>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dirty="0" smtClean="0"/>
              <a:t>We will. . .</a:t>
            </a:r>
          </a:p>
          <a:p>
            <a:pPr fontAlgn="auto">
              <a:spcAft>
                <a:spcPts val="0"/>
              </a:spcAft>
              <a:buFont typeface="Arial" pitchFamily="34" charset="0"/>
              <a:buChar char="•"/>
              <a:defRPr/>
            </a:pPr>
            <a:r>
              <a:rPr lang="en-US" dirty="0" smtClean="0"/>
              <a:t>Continue to </a:t>
            </a:r>
            <a:r>
              <a:rPr lang="en-US" b="1" dirty="0" smtClean="0"/>
              <a:t>Analyze </a:t>
            </a:r>
            <a:r>
              <a:rPr lang="en-US" dirty="0" smtClean="0"/>
              <a:t>characteristics of college-ready writing</a:t>
            </a:r>
          </a:p>
          <a:p>
            <a:pPr fontAlgn="auto">
              <a:spcAft>
                <a:spcPts val="0"/>
              </a:spcAft>
              <a:buFont typeface="Arial" pitchFamily="34" charset="0"/>
              <a:buChar char="•"/>
              <a:defRPr/>
            </a:pPr>
            <a:r>
              <a:rPr lang="en-US" b="1" dirty="0" smtClean="0"/>
              <a:t>Differentiate </a:t>
            </a:r>
            <a:r>
              <a:rPr lang="en-US" dirty="0" smtClean="0"/>
              <a:t>learning to address specific expressed needs of </a:t>
            </a:r>
            <a:r>
              <a:rPr lang="en-US" dirty="0" err="1" smtClean="0"/>
              <a:t>Laquey</a:t>
            </a:r>
            <a:r>
              <a:rPr lang="en-US" dirty="0" smtClean="0"/>
              <a:t> teachers.</a:t>
            </a:r>
          </a:p>
          <a:p>
            <a:pPr fontAlgn="auto">
              <a:spcAft>
                <a:spcPts val="0"/>
              </a:spcAft>
              <a:buFont typeface="Arial" pitchFamily="34" charset="0"/>
              <a:buChar char="•"/>
              <a:defRPr/>
            </a:pPr>
            <a:r>
              <a:rPr lang="en-US" b="1" dirty="0" smtClean="0"/>
              <a:t>Plan</a:t>
            </a:r>
            <a:r>
              <a:rPr lang="en-US" dirty="0" smtClean="0"/>
              <a:t> next steps for developing CRW skills in </a:t>
            </a:r>
            <a:r>
              <a:rPr lang="en-US" dirty="0" err="1" smtClean="0"/>
              <a:t>Laquey</a:t>
            </a:r>
            <a:r>
              <a:rPr lang="en-US" dirty="0" smtClean="0"/>
              <a:t> students.</a:t>
            </a:r>
          </a:p>
          <a:p>
            <a:pPr fontAlgn="auto">
              <a:spcAft>
                <a:spcPts val="0"/>
              </a:spcAft>
              <a:buFont typeface="Arial" pitchFamily="34" charset="0"/>
              <a:buChar char="•"/>
              <a:defRPr/>
            </a:pP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a:t>Next steps</a:t>
            </a:r>
          </a:p>
        </p:txBody>
      </p:sp>
      <p:sp>
        <p:nvSpPr>
          <p:cNvPr id="106" name="Shape 106"/>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lvl="0" rtl="0">
              <a:buClr>
                <a:schemeClr val="dk1"/>
              </a:buClr>
              <a:buSzPct val="30555"/>
              <a:buFont typeface="Arial"/>
              <a:buNone/>
            </a:pPr>
            <a:r>
              <a:rPr lang="en" sz="3600" dirty="0"/>
              <a:t>“A student’s [or teacher’s] thought process should determine the form, and not the other way around.”</a:t>
            </a:r>
          </a:p>
          <a:p>
            <a:pPr lvl="0" algn="ctr" rtl="0">
              <a:buNone/>
            </a:pPr>
            <a:r>
              <a:rPr lang="en" sz="1800" dirty="0"/>
              <a:t>                               </a:t>
            </a:r>
            <a:r>
              <a:rPr lang="en" sz="2400" dirty="0"/>
              <a:t>       Campbell and Latimer  </a:t>
            </a:r>
          </a:p>
          <a:p>
            <a:endParaRPr lang="en" sz="2400" dirty="0"/>
          </a:p>
          <a:p>
            <a:pPr lvl="0" rtl="0">
              <a:buClr>
                <a:schemeClr val="dk1"/>
              </a:buClr>
              <a:buSzPct val="30555"/>
              <a:buFont typeface="Arial"/>
              <a:buNone/>
            </a:pPr>
            <a:r>
              <a:rPr lang="en" sz="2800" dirty="0"/>
              <a:t>Look at mentor text to see how other writers are structuring their ideas.    </a:t>
            </a:r>
          </a:p>
          <a:p>
            <a:endParaRPr lang="en" sz="3600" dirty="0"/>
          </a:p>
        </p:txBody>
      </p:sp>
      <p:pic>
        <p:nvPicPr>
          <p:cNvPr id="107" name="Shape 107"/>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lvl="0" rtl="0">
              <a:buNone/>
            </a:pPr>
            <a:r>
              <a:rPr lang="en"/>
              <a:t>First step</a:t>
            </a:r>
          </a:p>
        </p:txBody>
      </p:sp>
      <p:sp>
        <p:nvSpPr>
          <p:cNvPr id="113" name="Shape 113"/>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lvl="0" rtl="0">
              <a:lnSpc>
                <a:spcPct val="115000"/>
              </a:lnSpc>
              <a:spcBef>
                <a:spcPts val="0"/>
              </a:spcBef>
              <a:buClr>
                <a:schemeClr val="dk1"/>
              </a:buClr>
              <a:buSzPct val="36666"/>
              <a:buFont typeface="Arial"/>
              <a:buNone/>
            </a:pPr>
            <a:r>
              <a:rPr lang="en">
                <a:solidFill>
                  <a:srgbClr val="222222"/>
                </a:solidFill>
              </a:rPr>
              <a:t>“So the first step in writing an essay has to be for the writer to chew on the prompt, to read and reread it, to digest it to find the hard-won truth in it, or the paradox in it, or the human struggle within it.” </a:t>
            </a:r>
            <a:r>
              <a:rPr lang="en" sz="1800">
                <a:solidFill>
                  <a:srgbClr val="222222"/>
                </a:solidFill>
              </a:rPr>
              <a:t>Gretchen Bernabei in </a:t>
            </a:r>
            <a:r>
              <a:rPr lang="en" sz="1800" i="1">
                <a:solidFill>
                  <a:srgbClr val="222222"/>
                </a:solidFill>
              </a:rPr>
              <a:t>Reviving the Essay</a:t>
            </a:r>
            <a:r>
              <a:rPr lang="en" sz="1800">
                <a:solidFill>
                  <a:srgbClr val="222222"/>
                </a:solidFill>
              </a:rPr>
              <a:t> (1).</a:t>
            </a:r>
          </a:p>
          <a:p>
            <a:endParaRPr lang="en" sz="1800">
              <a:solidFill>
                <a:srgbClr val="222222"/>
              </a:solidFill>
            </a:endParaRPr>
          </a:p>
        </p:txBody>
      </p:sp>
      <p:pic>
        <p:nvPicPr>
          <p:cNvPr id="114" name="Shape 114"/>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a:t>Find Your Truism</a:t>
            </a:r>
          </a:p>
        </p:txBody>
      </p:sp>
      <p:sp>
        <p:nvSpPr>
          <p:cNvPr id="120" name="Shape 120"/>
          <p:cNvSpPr txBox="1">
            <a:spLocks noGrp="1"/>
          </p:cNvSpPr>
          <p:nvPr>
            <p:ph type="body" idx="1"/>
          </p:nvPr>
        </p:nvSpPr>
        <p:spPr>
          <a:xfrm>
            <a:off x="457201" y="1200149"/>
            <a:ext cx="3994525" cy="3725680"/>
          </a:xfrm>
          <a:prstGeom prst="rect">
            <a:avLst/>
          </a:prstGeom>
        </p:spPr>
        <p:txBody>
          <a:bodyPr lIns="91425" tIns="91425" rIns="91425" bIns="91425" anchor="t" anchorCtr="0">
            <a:noAutofit/>
          </a:bodyPr>
          <a:lstStyle/>
          <a:p>
            <a:endParaRPr dirty="0"/>
          </a:p>
        </p:txBody>
      </p:sp>
      <p:sp>
        <p:nvSpPr>
          <p:cNvPr id="121" name="Shape 121"/>
          <p:cNvSpPr txBox="1">
            <a:spLocks noGrp="1"/>
          </p:cNvSpPr>
          <p:nvPr>
            <p:ph type="body" idx="2"/>
          </p:nvPr>
        </p:nvSpPr>
        <p:spPr>
          <a:xfrm>
            <a:off x="4692274" y="1200149"/>
            <a:ext cx="3994525" cy="3725680"/>
          </a:xfrm>
          <a:prstGeom prst="rect">
            <a:avLst/>
          </a:prstGeom>
        </p:spPr>
        <p:txBody>
          <a:bodyPr lIns="91425" tIns="91425" rIns="91425" bIns="91425" anchor="t" anchorCtr="0">
            <a:noAutofit/>
          </a:bodyPr>
          <a:lstStyle/>
          <a:p>
            <a:pPr lvl="0" rtl="0">
              <a:buNone/>
            </a:pPr>
            <a:r>
              <a:rPr lang="en"/>
              <a:t>Truism: a statement about life that is true for almost everyone</a:t>
            </a:r>
          </a:p>
          <a:p>
            <a:endParaRPr lang="en"/>
          </a:p>
          <a:p>
            <a:pPr lvl="0" rtl="0">
              <a:buNone/>
            </a:pPr>
            <a:r>
              <a:rPr lang="en" i="1"/>
              <a:t>Honesty is the best policy.</a:t>
            </a:r>
          </a:p>
          <a:p>
            <a:endParaRPr lang="en" i="1"/>
          </a:p>
          <a:p>
            <a:endParaRPr lang="en" i="1"/>
          </a:p>
          <a:p>
            <a:endParaRPr lang="en" i="1"/>
          </a:p>
          <a:p>
            <a:endParaRPr lang="en" i="1"/>
          </a:p>
          <a:p>
            <a:endParaRPr lang="en" i="1"/>
          </a:p>
          <a:p>
            <a:endParaRPr lang="en" i="1"/>
          </a:p>
          <a:p>
            <a:endParaRPr lang="en" i="1"/>
          </a:p>
        </p:txBody>
      </p:sp>
      <p:pic>
        <p:nvPicPr>
          <p:cNvPr id="122" name="Shape 122"/>
          <p:cNvPicPr preferRelativeResize="0"/>
          <p:nvPr/>
        </p:nvPicPr>
        <p:blipFill>
          <a:blip r:embed="rId3" cstate="print"/>
          <a:stretch>
            <a:fillRect/>
          </a:stretch>
        </p:blipFill>
        <p:spPr>
          <a:xfrm>
            <a:off x="1" y="2811625"/>
            <a:ext cx="3393281" cy="3590924"/>
          </a:xfrm>
          <a:prstGeom prst="rect">
            <a:avLst/>
          </a:prstGeom>
        </p:spPr>
      </p:pic>
      <p:pic>
        <p:nvPicPr>
          <p:cNvPr id="123" name="Shape 123"/>
          <p:cNvPicPr preferRelativeResize="0"/>
          <p:nvPr/>
        </p:nvPicPr>
        <p:blipFill>
          <a:blip r:embed="rId4"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lvl="0" rtl="0">
              <a:buNone/>
            </a:pPr>
            <a:r>
              <a:rPr lang="en" u="sng"/>
              <a:t>
</a:t>
            </a:r>
          </a:p>
          <a:p>
            <a:endParaRPr lang="en" u="sng"/>
          </a:p>
          <a:p>
            <a:endParaRPr lang="en" u="sng"/>
          </a:p>
          <a:p>
            <a:endParaRPr lang="en" u="sng"/>
          </a:p>
          <a:p>
            <a:pPr lvl="0" algn="ctr" rtl="0">
              <a:buNone/>
            </a:pPr>
            <a:r>
              <a:rPr lang="en" u="sng"/>
              <a:t>Hope</a:t>
            </a:r>
            <a:r>
              <a:rPr lang="en"/>
              <a:t> keeps people moving forward.</a:t>
            </a:r>
          </a:p>
          <a:p>
            <a:pPr lvl="0" algn="ctr" rtl="0">
              <a:buNone/>
            </a:pPr>
            <a:r>
              <a:rPr lang="en"/>
              <a:t>Living things can survive in difficult environments</a:t>
            </a:r>
          </a:p>
        </p:txBody>
      </p:sp>
      <p:sp>
        <p:nvSpPr>
          <p:cNvPr id="129" name="Shape 129"/>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a:t>What do you see?</a:t>
            </a:r>
          </a:p>
        </p:txBody>
      </p:sp>
      <p:pic>
        <p:nvPicPr>
          <p:cNvPr id="130" name="Shape 130"/>
          <p:cNvPicPr preferRelativeResize="0"/>
          <p:nvPr/>
        </p:nvPicPr>
        <p:blipFill>
          <a:blip r:embed="rId3" cstate="print"/>
          <a:stretch>
            <a:fillRect/>
          </a:stretch>
        </p:blipFill>
        <p:spPr>
          <a:xfrm>
            <a:off x="2971800" y="1219200"/>
            <a:ext cx="3040162" cy="2753375"/>
          </a:xfrm>
          <a:prstGeom prst="rect">
            <a:avLst/>
          </a:prstGeom>
        </p:spPr>
      </p:pic>
      <p:pic>
        <p:nvPicPr>
          <p:cNvPr id="131" name="Shape 131"/>
          <p:cNvPicPr preferRelativeResize="0"/>
          <p:nvPr/>
        </p:nvPicPr>
        <p:blipFill>
          <a:blip r:embed="rId4"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8">
                                            <p:txEl>
                                              <p:pRg st="0" end="0"/>
                                            </p:txEl>
                                          </p:spTgt>
                                        </p:tgtEl>
                                        <p:attrNameLst>
                                          <p:attrName>style.visibility</p:attrName>
                                        </p:attrNameLst>
                                      </p:cBhvr>
                                      <p:to>
                                        <p:strVal val="visible"/>
                                      </p:to>
                                    </p:set>
                                    <p:animEffect transition="in" filter="fade">
                                      <p:cBhvr>
                                        <p:cTn id="7" dur="1000"/>
                                        <p:tgtEl>
                                          <p:spTgt spid="12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8">
                                            <p:txEl>
                                              <p:pRg st="1" end="1"/>
                                            </p:txEl>
                                          </p:spTgt>
                                        </p:tgtEl>
                                        <p:attrNameLst>
                                          <p:attrName>style.visibility</p:attrName>
                                        </p:attrNameLst>
                                      </p:cBhvr>
                                      <p:to>
                                        <p:strVal val="visible"/>
                                      </p:to>
                                    </p:set>
                                    <p:animEffect transition="in" filter="fade">
                                      <p:cBhvr>
                                        <p:cTn id="12" dur="1000"/>
                                        <p:tgtEl>
                                          <p:spTgt spid="12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8">
                                            <p:txEl>
                                              <p:pRg st="2" end="2"/>
                                            </p:txEl>
                                          </p:spTgt>
                                        </p:tgtEl>
                                        <p:attrNameLst>
                                          <p:attrName>style.visibility</p:attrName>
                                        </p:attrNameLst>
                                      </p:cBhvr>
                                      <p:to>
                                        <p:strVal val="visible"/>
                                      </p:to>
                                    </p:set>
                                    <p:animEffect transition="in" filter="fade">
                                      <p:cBhvr>
                                        <p:cTn id="17" dur="1000"/>
                                        <p:tgtEl>
                                          <p:spTgt spid="12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8">
                                            <p:txEl>
                                              <p:pRg st="3" end="3"/>
                                            </p:txEl>
                                          </p:spTgt>
                                        </p:tgtEl>
                                        <p:attrNameLst>
                                          <p:attrName>style.visibility</p:attrName>
                                        </p:attrNameLst>
                                      </p:cBhvr>
                                      <p:to>
                                        <p:strVal val="visible"/>
                                      </p:to>
                                    </p:set>
                                    <p:animEffect transition="in" filter="fade">
                                      <p:cBhvr>
                                        <p:cTn id="22" dur="1000"/>
                                        <p:tgtEl>
                                          <p:spTgt spid="12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8">
                                            <p:txEl>
                                              <p:pRg st="4" end="4"/>
                                            </p:txEl>
                                          </p:spTgt>
                                        </p:tgtEl>
                                        <p:attrNameLst>
                                          <p:attrName>style.visibility</p:attrName>
                                        </p:attrNameLst>
                                      </p:cBhvr>
                                      <p:to>
                                        <p:strVal val="visible"/>
                                      </p:to>
                                    </p:set>
                                    <p:animEffect transition="in" filter="fade">
                                      <p:cBhvr>
                                        <p:cTn id="27" dur="1000"/>
                                        <p:tgtEl>
                                          <p:spTgt spid="12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8">
                                            <p:txEl>
                                              <p:pRg st="5" end="5"/>
                                            </p:txEl>
                                          </p:spTgt>
                                        </p:tgtEl>
                                        <p:attrNameLst>
                                          <p:attrName>style.visibility</p:attrName>
                                        </p:attrNameLst>
                                      </p:cBhvr>
                                      <p:to>
                                        <p:strVal val="visible"/>
                                      </p:to>
                                    </p:set>
                                    <p:animEffect transition="in" filter="fade">
                                      <p:cBhvr>
                                        <p:cTn id="32" dur="1000"/>
                                        <p:tgtEl>
                                          <p:spTgt spid="12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8">
                                            <p:txEl>
                                              <p:charRg st="91" end="91"/>
                                            </p:txEl>
                                          </p:spTgt>
                                        </p:tgtEl>
                                        <p:attrNameLst>
                                          <p:attrName>style.visibility</p:attrName>
                                        </p:attrNameLst>
                                      </p:cBhvr>
                                      <p:to>
                                        <p:strVal val="visible"/>
                                      </p:to>
                                    </p:set>
                                    <p:animEffect transition="in" filter="fade">
                                      <p:cBhvr>
                                        <p:cTn id="37" dur="1000"/>
                                        <p:tgtEl>
                                          <p:spTgt spid="128">
                                            <p:txEl>
                                              <p:charRg st="91" end="9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The Role of Writing in the Content Areas</a:t>
            </a:r>
            <a:endParaRPr lang="en-US" dirty="0"/>
          </a:p>
        </p:txBody>
      </p:sp>
      <p:sp>
        <p:nvSpPr>
          <p:cNvPr id="3" name="Subtitle 2"/>
          <p:cNvSpPr>
            <a:spLocks noGrp="1"/>
          </p:cNvSpPr>
          <p:nvPr>
            <p:ph type="subTitle" idx="1"/>
          </p:nvPr>
        </p:nvSpPr>
        <p:spPr>
          <a:xfrm>
            <a:off x="2438400" y="2590800"/>
            <a:ext cx="4572000" cy="1371600"/>
          </a:xfrm>
        </p:spPr>
        <p:txBody>
          <a:bodyPr/>
          <a:lstStyle/>
          <a:p>
            <a:r>
              <a:rPr lang="en-US" dirty="0" smtClean="0"/>
              <a:t>Effective Write to Learn Strategies</a:t>
            </a:r>
            <a:endParaRPr lang="en-US" dirty="0"/>
          </a:p>
        </p:txBody>
      </p:sp>
      <p:pic>
        <p:nvPicPr>
          <p:cNvPr id="5" name="Picture 3"/>
          <p:cNvPicPr>
            <a:picLocks noChangeAspect="1"/>
          </p:cNvPicPr>
          <p:nvPr/>
        </p:nvPicPr>
        <p:blipFill>
          <a:blip r:embed="rId2" cstate="print"/>
          <a:srcRect/>
          <a:stretch>
            <a:fillRect/>
          </a:stretch>
        </p:blipFill>
        <p:spPr bwMode="auto">
          <a:xfrm>
            <a:off x="6831013" y="5838825"/>
            <a:ext cx="2320925" cy="1019175"/>
          </a:xfrm>
          <a:prstGeom prst="rect">
            <a:avLst/>
          </a:prstGeom>
          <a:noFill/>
          <a:ln w="9525">
            <a:noFill/>
            <a:miter lim="800000"/>
            <a:headEnd/>
            <a:tailEnd/>
          </a:ln>
        </p:spPr>
      </p:pic>
      <p:sp>
        <p:nvSpPr>
          <p:cNvPr id="6" name="Subtitle 2"/>
          <p:cNvSpPr txBox="1">
            <a:spLocks/>
          </p:cNvSpPr>
          <p:nvPr/>
        </p:nvSpPr>
        <p:spPr>
          <a:xfrm>
            <a:off x="2590800" y="4038600"/>
            <a:ext cx="4572000" cy="1371600"/>
          </a:xfrm>
          <a:prstGeom prst="rect">
            <a:avLst/>
          </a:prstGeom>
        </p:spPr>
        <p:txBody>
          <a:bodyPr vert="horz" lIns="91440" tIns="45720" rIns="91440" bIns="45720" rtlCol="0">
            <a:normAutofit fontScale="85000" lnSpcReduction="1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dirty="0" err="1" smtClean="0">
                <a:solidFill>
                  <a:schemeClr val="tx1">
                    <a:tint val="75000"/>
                  </a:schemeClr>
                </a:solidFill>
              </a:rPr>
              <a:t>Laquey</a:t>
            </a:r>
            <a:r>
              <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rPr>
              <a:t> Full-day PD</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noProof="0" dirty="0" smtClean="0">
                <a:solidFill>
                  <a:schemeClr val="tx1">
                    <a:tint val="75000"/>
                  </a:schemeClr>
                </a:solidFill>
              </a:rPr>
              <a:t>Tuesday, 3/18/14</a:t>
            </a:r>
            <a:endPar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rPr>
              <a:t>Break-out</a:t>
            </a:r>
            <a:r>
              <a:rPr kumimoji="0" lang="en-US" sz="3200" b="0" i="0" u="none" strike="noStrike" kern="1200" cap="none" spc="0" normalizeH="0" noProof="0" dirty="0" smtClean="0">
                <a:ln>
                  <a:noFill/>
                </a:ln>
                <a:solidFill>
                  <a:schemeClr val="tx1">
                    <a:tint val="75000"/>
                  </a:schemeClr>
                </a:solidFill>
                <a:effectLst/>
                <a:uLnTx/>
                <a:uFillTx/>
                <a:latin typeface="+mn-lt"/>
                <a:ea typeface="+mn-ea"/>
                <a:cs typeface="+mn-cs"/>
              </a:rPr>
              <a:t> Session</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4953000" cy="1143000"/>
          </a:xfrm>
        </p:spPr>
        <p:txBody>
          <a:bodyPr/>
          <a:lstStyle/>
          <a:p>
            <a:r>
              <a:rPr lang="en-US" dirty="0" smtClean="0"/>
              <a:t>Class is in Session…</a:t>
            </a:r>
            <a:endParaRPr lang="en-US" dirty="0"/>
          </a:p>
        </p:txBody>
      </p:sp>
      <p:sp>
        <p:nvSpPr>
          <p:cNvPr id="8" name="Content Placeholder 7"/>
          <p:cNvSpPr>
            <a:spLocks noGrp="1"/>
          </p:cNvSpPr>
          <p:nvPr>
            <p:ph idx="1"/>
          </p:nvPr>
        </p:nvSpPr>
        <p:spPr>
          <a:xfrm>
            <a:off x="457200" y="2895600"/>
            <a:ext cx="5486400" cy="3230563"/>
          </a:xfrm>
        </p:spPr>
        <p:txBody>
          <a:bodyPr/>
          <a:lstStyle/>
          <a:p>
            <a:pPr algn="ctr">
              <a:buNone/>
            </a:pPr>
            <a:r>
              <a:rPr lang="en-US" sz="5400" i="1" dirty="0" smtClean="0"/>
              <a:t>Art</a:t>
            </a:r>
          </a:p>
          <a:p>
            <a:pPr algn="ctr">
              <a:buNone/>
            </a:pPr>
            <a:r>
              <a:rPr lang="en-US" sz="5400" i="1" dirty="0" smtClean="0"/>
              <a:t>1</a:t>
            </a:r>
            <a:r>
              <a:rPr lang="en-US" sz="5400" i="1" baseline="30000" dirty="0" smtClean="0"/>
              <a:t>st</a:t>
            </a:r>
            <a:r>
              <a:rPr lang="en-US" sz="5400" i="1" dirty="0" smtClean="0"/>
              <a:t> Hour</a:t>
            </a:r>
            <a:endParaRPr lang="en-US" i="1" dirty="0" smtClean="0"/>
          </a:p>
          <a:p>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9" name="Picture 8" descr="artist_sketch.jpg"/>
          <p:cNvPicPr>
            <a:picLocks noChangeAspect="1"/>
          </p:cNvPicPr>
          <p:nvPr/>
        </p:nvPicPr>
        <p:blipFill>
          <a:blip r:embed="rId4" cstate="print"/>
          <a:stretch>
            <a:fillRect/>
          </a:stretch>
        </p:blipFill>
        <p:spPr>
          <a:xfrm>
            <a:off x="5181600" y="1295400"/>
            <a:ext cx="2209800" cy="251917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52400" y="304800"/>
            <a:ext cx="5486400" cy="1143000"/>
          </a:xfrm>
        </p:spPr>
        <p:txBody>
          <a:bodyPr/>
          <a:lstStyle/>
          <a:p>
            <a:r>
              <a:rPr lang="en-US" dirty="0" smtClean="0"/>
              <a:t>Class is in Session…</a:t>
            </a:r>
            <a:endParaRPr lang="en-US" dirty="0"/>
          </a:p>
        </p:txBody>
      </p:sp>
      <p:sp>
        <p:nvSpPr>
          <p:cNvPr id="8" name="Content Placeholder 7"/>
          <p:cNvSpPr>
            <a:spLocks noGrp="1"/>
          </p:cNvSpPr>
          <p:nvPr>
            <p:ph idx="1"/>
          </p:nvPr>
        </p:nvSpPr>
        <p:spPr>
          <a:xfrm>
            <a:off x="6781800" y="304800"/>
            <a:ext cx="1676400" cy="838200"/>
          </a:xfrm>
        </p:spPr>
        <p:txBody>
          <a:bodyPr>
            <a:normAutofit lnSpcReduction="10000"/>
          </a:bodyPr>
          <a:lstStyle/>
          <a:p>
            <a:pPr algn="ctr">
              <a:buNone/>
            </a:pPr>
            <a:r>
              <a:rPr lang="en-US" sz="2400" i="1" dirty="0" smtClean="0"/>
              <a:t>Art </a:t>
            </a:r>
          </a:p>
          <a:p>
            <a:pPr algn="ctr">
              <a:buNone/>
            </a:pPr>
            <a:r>
              <a:rPr lang="en-US" sz="2400" i="1" dirty="0" smtClean="0"/>
              <a:t>1</a:t>
            </a:r>
            <a:r>
              <a:rPr lang="en-US" sz="2400" i="1" baseline="30000" dirty="0" smtClean="0"/>
              <a:t>st</a:t>
            </a:r>
            <a:r>
              <a:rPr lang="en-US" sz="2400" i="1" dirty="0" smtClean="0"/>
              <a:t> Hour</a:t>
            </a:r>
            <a:endParaRPr lang="en-US" i="1" dirty="0" smtClean="0"/>
          </a:p>
          <a:p>
            <a:pPr>
              <a:buNone/>
            </a:pP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10" name="Picture 9" descr="MOJC434.JPG"/>
          <p:cNvPicPr>
            <a:picLocks noChangeAspect="1"/>
          </p:cNvPicPr>
          <p:nvPr/>
        </p:nvPicPr>
        <p:blipFill>
          <a:blip r:embed="rId4" cstate="print"/>
          <a:srcRect l="7595" t="11479" r="6329" b="11998"/>
          <a:stretch>
            <a:fillRect/>
          </a:stretch>
        </p:blipFill>
        <p:spPr>
          <a:xfrm>
            <a:off x="2667000" y="1524000"/>
            <a:ext cx="4274820" cy="2514600"/>
          </a:xfrm>
          <a:prstGeom prst="rect">
            <a:avLst/>
          </a:prstGeom>
        </p:spPr>
      </p:pic>
      <p:sp>
        <p:nvSpPr>
          <p:cNvPr id="11" name="TextBox 10"/>
          <p:cNvSpPr txBox="1"/>
          <p:nvPr/>
        </p:nvSpPr>
        <p:spPr>
          <a:xfrm>
            <a:off x="990600" y="4343400"/>
            <a:ext cx="7543800" cy="646331"/>
          </a:xfrm>
          <a:prstGeom prst="rect">
            <a:avLst/>
          </a:prstGeom>
          <a:noFill/>
        </p:spPr>
        <p:txBody>
          <a:bodyPr wrap="square" rtlCol="0">
            <a:spAutoFit/>
          </a:bodyPr>
          <a:lstStyle/>
          <a:p>
            <a:pPr algn="ctr"/>
            <a:r>
              <a:rPr lang="en-US" dirty="0" err="1" smtClean="0"/>
              <a:t>Freewrite</a:t>
            </a:r>
            <a:r>
              <a:rPr lang="en-US" dirty="0" smtClean="0"/>
              <a:t> about the artwork. </a:t>
            </a:r>
          </a:p>
          <a:p>
            <a:pPr algn="ctr"/>
            <a:r>
              <a:rPr lang="en-US" dirty="0" smtClean="0"/>
              <a:t>Should you need a prompt consider this…..</a:t>
            </a:r>
            <a:endParaRPr lang="en-US" dirty="0"/>
          </a:p>
        </p:txBody>
      </p:sp>
      <p:sp>
        <p:nvSpPr>
          <p:cNvPr id="12" name="TextBox 11"/>
          <p:cNvSpPr txBox="1"/>
          <p:nvPr/>
        </p:nvSpPr>
        <p:spPr>
          <a:xfrm>
            <a:off x="2362200" y="5181600"/>
            <a:ext cx="4648200" cy="1200329"/>
          </a:xfrm>
          <a:prstGeom prst="rect">
            <a:avLst/>
          </a:prstGeom>
          <a:noFill/>
        </p:spPr>
        <p:txBody>
          <a:bodyPr wrap="square" rtlCol="0">
            <a:spAutoFit/>
          </a:bodyPr>
          <a:lstStyle/>
          <a:p>
            <a:pPr algn="ctr"/>
            <a:r>
              <a:rPr lang="en-US" dirty="0" smtClean="0"/>
              <a:t>What is the significance of this artwork? </a:t>
            </a:r>
          </a:p>
          <a:p>
            <a:pPr algn="ctr"/>
            <a:r>
              <a:rPr lang="en-US" dirty="0" smtClean="0"/>
              <a:t>How does it relate to you?</a:t>
            </a:r>
          </a:p>
          <a:p>
            <a:pPr algn="ctr"/>
            <a:r>
              <a:rPr lang="en-US" dirty="0" smtClean="0"/>
              <a:t>How do you feel about this artwork and why?</a:t>
            </a:r>
          </a:p>
          <a:p>
            <a:pPr algn="ctr"/>
            <a:r>
              <a:rPr lang="en-US" dirty="0" smtClean="0"/>
              <a:t>What has the artist done to cause that feeling?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5" name="Content Placeholder 4" descr="MOJC434.JPG"/>
          <p:cNvPicPr>
            <a:picLocks noGrp="1" noChangeAspect="1"/>
          </p:cNvPicPr>
          <p:nvPr>
            <p:ph idx="1"/>
          </p:nvPr>
        </p:nvPicPr>
        <p:blipFill>
          <a:blip r:embed="rId4" cstate="print"/>
          <a:srcRect l="7595" t="11479" r="6329" b="11998"/>
          <a:stretch>
            <a:fillRect/>
          </a:stretch>
        </p:blipFill>
        <p:spPr>
          <a:xfrm>
            <a:off x="0" y="0"/>
            <a:ext cx="9144001" cy="6858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Addresses the CCSS</a:t>
            </a:r>
            <a:endParaRPr lang="en-US" dirty="0"/>
          </a:p>
        </p:txBody>
      </p:sp>
      <p:sp>
        <p:nvSpPr>
          <p:cNvPr id="8" name="Content Placeholder 7"/>
          <p:cNvSpPr>
            <a:spLocks noGrp="1"/>
          </p:cNvSpPr>
          <p:nvPr>
            <p:ph idx="1"/>
          </p:nvPr>
        </p:nvSpPr>
        <p:spPr>
          <a:xfrm>
            <a:off x="1524000" y="1524000"/>
            <a:ext cx="6248400" cy="4525963"/>
          </a:xfrm>
        </p:spPr>
        <p:txBody>
          <a:bodyPr>
            <a:normAutofit/>
          </a:bodyPr>
          <a:lstStyle/>
          <a:p>
            <a:pPr>
              <a:buNone/>
            </a:pPr>
            <a:r>
              <a:rPr lang="en-US" dirty="0" smtClean="0"/>
              <a:t>A text can exist in multiple forms…</a:t>
            </a:r>
            <a:endParaRPr lang="en-US" dirty="0"/>
          </a:p>
          <a:p>
            <a:pPr algn="ctr">
              <a:buNone/>
            </a:pPr>
            <a:r>
              <a:rPr lang="en-US" dirty="0" smtClean="0"/>
              <a:t>poetry</a:t>
            </a:r>
          </a:p>
          <a:p>
            <a:pPr algn="ctr">
              <a:buNone/>
            </a:pPr>
            <a:r>
              <a:rPr lang="en-US" dirty="0" smtClean="0"/>
              <a:t>newspaper</a:t>
            </a:r>
          </a:p>
          <a:p>
            <a:pPr algn="ctr">
              <a:buNone/>
            </a:pPr>
            <a:r>
              <a:rPr lang="en-US" dirty="0" smtClean="0"/>
              <a:t>painted art</a:t>
            </a:r>
          </a:p>
          <a:p>
            <a:pPr algn="ctr">
              <a:buNone/>
            </a:pPr>
            <a:r>
              <a:rPr lang="en-US" dirty="0" smtClean="0"/>
              <a:t>sculptured art</a:t>
            </a:r>
          </a:p>
          <a:p>
            <a:pPr algn="ctr">
              <a:buNone/>
            </a:pPr>
            <a:r>
              <a:rPr lang="en-US" dirty="0" smtClean="0"/>
              <a:t>carburetor</a:t>
            </a:r>
          </a:p>
          <a:p>
            <a:pPr algn="ctr">
              <a:buNone/>
            </a:pPr>
            <a:r>
              <a:rPr lang="en-US" dirty="0" smtClean="0"/>
              <a:t>engine block</a:t>
            </a: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143000" y="609600"/>
            <a:ext cx="7010400" cy="1325562"/>
          </a:xfr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anchor="t">
            <a:normAutofit fontScale="90000"/>
          </a:bodyPr>
          <a:lstStyle/>
          <a:p>
            <a:pPr>
              <a:spcBef>
                <a:spcPts val="0"/>
              </a:spcBef>
            </a:pPr>
            <a:r>
              <a:rPr lang="en-US" sz="4000" i="1" dirty="0" smtClean="0"/>
              <a:t>Teachers incorporate writing </a:t>
            </a:r>
            <a:br>
              <a:rPr lang="en-US" sz="4000" i="1" dirty="0" smtClean="0"/>
            </a:br>
            <a:r>
              <a:rPr lang="en-US" sz="4000" i="1" dirty="0" smtClean="0"/>
              <a:t>in art class to help students… </a:t>
            </a:r>
            <a:r>
              <a:rPr lang="en-US" i="1" dirty="0" smtClean="0"/>
              <a:t/>
            </a:r>
            <a:br>
              <a:rPr lang="en-US" i="1" dirty="0" smtClean="0"/>
            </a:br>
            <a:endParaRPr lang="en-US" dirty="0"/>
          </a:p>
        </p:txBody>
      </p:sp>
      <p:sp>
        <p:nvSpPr>
          <p:cNvPr id="8" name="Content Placeholder 7"/>
          <p:cNvSpPr>
            <a:spLocks noGrp="1"/>
          </p:cNvSpPr>
          <p:nvPr>
            <p:ph idx="1"/>
          </p:nvPr>
        </p:nvSpPr>
        <p:spPr>
          <a:xfrm>
            <a:off x="609600" y="2133601"/>
            <a:ext cx="8229600" cy="3962400"/>
          </a:xfrm>
        </p:spPr>
        <p:txBody>
          <a:bodyPr/>
          <a:lstStyle/>
          <a:p>
            <a:pPr algn="ctr">
              <a:buNone/>
            </a:pPr>
            <a:endParaRPr lang="en-US" dirty="0" smtClean="0"/>
          </a:p>
          <a:p>
            <a:pPr algn="ctr">
              <a:buNone/>
            </a:pPr>
            <a:r>
              <a:rPr lang="en-US" dirty="0" smtClean="0"/>
              <a:t>Develop Write To Learn Strategies</a:t>
            </a:r>
            <a:endParaRPr lang="en-US" dirty="0"/>
          </a:p>
          <a:p>
            <a:pPr algn="ctr">
              <a:buNone/>
            </a:pPr>
            <a:r>
              <a:rPr lang="en-US" dirty="0" smtClean="0"/>
              <a:t>Describe and Analyze</a:t>
            </a:r>
          </a:p>
          <a:p>
            <a:pPr algn="ctr">
              <a:buNone/>
            </a:pPr>
            <a:r>
              <a:rPr lang="en-US" dirty="0" smtClean="0"/>
              <a:t>Make real-world connections</a:t>
            </a:r>
          </a:p>
          <a:p>
            <a:pPr algn="ctr">
              <a:buNone/>
            </a:pPr>
            <a:r>
              <a:rPr lang="en-US" dirty="0" smtClean="0"/>
              <a:t>Compare and Contrast</a:t>
            </a: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dirty="0" smtClean="0"/>
              <a:t>Purpose and Non-Purpose</a:t>
            </a:r>
          </a:p>
        </p:txBody>
      </p:sp>
      <p:sp>
        <p:nvSpPr>
          <p:cNvPr id="21506" name="Content Placeholder 2"/>
          <p:cNvSpPr>
            <a:spLocks noGrp="1"/>
          </p:cNvSpPr>
          <p:nvPr>
            <p:ph idx="1"/>
          </p:nvPr>
        </p:nvSpPr>
        <p:spPr/>
        <p:txBody>
          <a:bodyPr/>
          <a:lstStyle/>
          <a:p>
            <a:pPr>
              <a:buFont typeface="Arial" charset="0"/>
              <a:buNone/>
            </a:pPr>
            <a:r>
              <a:rPr lang="en-US" b="1" dirty="0" smtClean="0"/>
              <a:t>Purpose:  </a:t>
            </a:r>
            <a:r>
              <a:rPr lang="en-US" dirty="0" smtClean="0"/>
              <a:t>To provide additional tools and strategies to support improved student college-ready writing. To model coaching sessions we will utilize. </a:t>
            </a:r>
          </a:p>
          <a:p>
            <a:pPr>
              <a:buFont typeface="Arial" charset="0"/>
              <a:buNone/>
            </a:pPr>
            <a:endParaRPr lang="en-US" dirty="0" smtClean="0"/>
          </a:p>
          <a:p>
            <a:pPr>
              <a:buFont typeface="Arial" charset="0"/>
              <a:buNone/>
            </a:pPr>
            <a:r>
              <a:rPr lang="en-US" b="1" dirty="0" smtClean="0"/>
              <a:t>Non-Purpose:  </a:t>
            </a:r>
            <a:r>
              <a:rPr lang="en-US" dirty="0" smtClean="0"/>
              <a:t>To provide professional learning with no follow-up support</a:t>
            </a:r>
            <a:r>
              <a:rPr lang="en-US" dirty="0"/>
              <a:t> </a:t>
            </a:r>
            <a:r>
              <a:rPr lang="en-US" dirty="0" smtClean="0"/>
              <a:t>or leave you ill at ease about coaching sessions. </a:t>
            </a:r>
          </a:p>
        </p:txBody>
      </p:sp>
      <p:pic>
        <p:nvPicPr>
          <p:cNvPr id="21507"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4953000" cy="1143000"/>
          </a:xfrm>
        </p:spPr>
        <p:txBody>
          <a:bodyPr/>
          <a:lstStyle/>
          <a:p>
            <a:r>
              <a:rPr lang="en-US" dirty="0" smtClean="0"/>
              <a:t>Class is in Session…</a:t>
            </a:r>
            <a:endParaRPr lang="en-US" dirty="0"/>
          </a:p>
        </p:txBody>
      </p:sp>
      <p:sp>
        <p:nvSpPr>
          <p:cNvPr id="8" name="Content Placeholder 7"/>
          <p:cNvSpPr>
            <a:spLocks noGrp="1"/>
          </p:cNvSpPr>
          <p:nvPr>
            <p:ph idx="1"/>
          </p:nvPr>
        </p:nvSpPr>
        <p:spPr>
          <a:xfrm>
            <a:off x="457200" y="2895600"/>
            <a:ext cx="5486400" cy="3230563"/>
          </a:xfrm>
        </p:spPr>
        <p:txBody>
          <a:bodyPr/>
          <a:lstStyle/>
          <a:p>
            <a:pPr algn="ctr">
              <a:buNone/>
            </a:pPr>
            <a:r>
              <a:rPr lang="en-US" sz="5400" i="1" dirty="0" smtClean="0"/>
              <a:t>Math</a:t>
            </a:r>
          </a:p>
          <a:p>
            <a:pPr algn="ctr">
              <a:buNone/>
            </a:pPr>
            <a:r>
              <a:rPr lang="en-US" sz="5400" i="1" dirty="0" smtClean="0"/>
              <a:t>2</a:t>
            </a:r>
            <a:r>
              <a:rPr lang="en-US" sz="5400" i="1" baseline="30000" dirty="0" smtClean="0"/>
              <a:t>nd</a:t>
            </a:r>
            <a:r>
              <a:rPr lang="en-US" sz="5400" i="1" dirty="0" smtClean="0"/>
              <a:t> Hour</a:t>
            </a:r>
            <a:endParaRPr lang="en-US" i="1" dirty="0" smtClean="0"/>
          </a:p>
          <a:p>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6" name="Picture 5" descr="math-kids-various-tools-equipments-brilliant-mathematician-32150680.jpg"/>
          <p:cNvPicPr>
            <a:picLocks noChangeAspect="1"/>
          </p:cNvPicPr>
          <p:nvPr/>
        </p:nvPicPr>
        <p:blipFill>
          <a:blip r:embed="rId4" cstate="print"/>
          <a:stretch>
            <a:fillRect/>
          </a:stretch>
        </p:blipFill>
        <p:spPr>
          <a:xfrm>
            <a:off x="4953000" y="1219200"/>
            <a:ext cx="3444659" cy="25146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4953000" cy="1143000"/>
          </a:xfrm>
        </p:spPr>
        <p:txBody>
          <a:bodyPr/>
          <a:lstStyle/>
          <a:p>
            <a:r>
              <a:rPr lang="en-US" dirty="0" smtClean="0"/>
              <a:t>Class is in Session…</a:t>
            </a:r>
            <a:endParaRPr lang="en-US" dirty="0"/>
          </a:p>
        </p:txBody>
      </p:sp>
      <p:sp>
        <p:nvSpPr>
          <p:cNvPr id="8" name="Content Placeholder 7"/>
          <p:cNvSpPr>
            <a:spLocks noGrp="1"/>
          </p:cNvSpPr>
          <p:nvPr>
            <p:ph idx="1"/>
          </p:nvPr>
        </p:nvSpPr>
        <p:spPr>
          <a:xfrm>
            <a:off x="457200" y="1600200"/>
            <a:ext cx="8229600" cy="3886199"/>
          </a:xfrm>
        </p:spPr>
        <p:txBody>
          <a:bodyPr>
            <a:normAutofit fontScale="92500" lnSpcReduction="20000"/>
          </a:bodyPr>
          <a:lstStyle/>
          <a:p>
            <a:pPr>
              <a:buNone/>
            </a:pPr>
            <a:endParaRPr lang="en-US" dirty="0" smtClean="0"/>
          </a:p>
          <a:p>
            <a:pPr>
              <a:buNone/>
            </a:pPr>
            <a:r>
              <a:rPr lang="en-US" dirty="0" smtClean="0"/>
              <a:t>Explain in your own words </a:t>
            </a:r>
          </a:p>
          <a:p>
            <a:pPr>
              <a:buNone/>
            </a:pPr>
            <a:r>
              <a:rPr lang="en-US" dirty="0"/>
              <a:t>	</a:t>
            </a:r>
            <a:r>
              <a:rPr lang="en-US" dirty="0" smtClean="0"/>
              <a:t>	what subtraction means.</a:t>
            </a:r>
          </a:p>
          <a:p>
            <a:pPr>
              <a:buNone/>
            </a:pPr>
            <a:endParaRPr lang="en-US" dirty="0" smtClean="0"/>
          </a:p>
          <a:p>
            <a:pPr>
              <a:buNone/>
            </a:pPr>
            <a:endParaRPr lang="en-US" dirty="0" smtClean="0"/>
          </a:p>
          <a:p>
            <a:pPr>
              <a:buNone/>
            </a:pPr>
            <a:endParaRPr lang="en-US" dirty="0" smtClean="0"/>
          </a:p>
          <a:p>
            <a:pPr>
              <a:buNone/>
            </a:pPr>
            <a:r>
              <a:rPr lang="en-US" dirty="0" smtClean="0"/>
              <a:t>Explain what is most important </a:t>
            </a:r>
          </a:p>
          <a:p>
            <a:pPr>
              <a:buNone/>
            </a:pPr>
            <a:r>
              <a:rPr lang="en-US" dirty="0"/>
              <a:t>	</a:t>
            </a:r>
            <a:r>
              <a:rPr lang="en-US" dirty="0" smtClean="0"/>
              <a:t>	to understand about fractions</a:t>
            </a: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5" name="Rectangle 4"/>
          <p:cNvSpPr/>
          <p:nvPr/>
        </p:nvSpPr>
        <p:spPr>
          <a:xfrm>
            <a:off x="7086600" y="457200"/>
            <a:ext cx="1752600" cy="830997"/>
          </a:xfrm>
          <a:prstGeom prst="rect">
            <a:avLst/>
          </a:prstGeom>
        </p:spPr>
        <p:txBody>
          <a:bodyPr wrap="square">
            <a:spAutoFit/>
          </a:bodyPr>
          <a:lstStyle/>
          <a:p>
            <a:pPr algn="ctr">
              <a:buNone/>
            </a:pPr>
            <a:r>
              <a:rPr lang="en-US" sz="2400" i="1" dirty="0" smtClean="0"/>
              <a:t>Math</a:t>
            </a:r>
          </a:p>
          <a:p>
            <a:pPr algn="ctr">
              <a:buNone/>
            </a:pPr>
            <a:r>
              <a:rPr lang="en-US" sz="2400" i="1" dirty="0" smtClean="0"/>
              <a:t>2</a:t>
            </a:r>
            <a:r>
              <a:rPr lang="en-US" sz="2400" i="1" baseline="30000" dirty="0" smtClean="0"/>
              <a:t>nd</a:t>
            </a:r>
            <a:r>
              <a:rPr lang="en-US" sz="2400" i="1" dirty="0" smtClean="0"/>
              <a:t> Hour</a:t>
            </a:r>
            <a:endParaRPr lang="en-US" i="1" dirty="0" smtClean="0"/>
          </a:p>
        </p:txBody>
      </p:sp>
      <p:sp>
        <p:nvSpPr>
          <p:cNvPr id="6" name="Rectangle 5"/>
          <p:cNvSpPr/>
          <p:nvPr/>
        </p:nvSpPr>
        <p:spPr>
          <a:xfrm>
            <a:off x="6400800" y="1752600"/>
            <a:ext cx="861133" cy="1754326"/>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3600" b="1" cap="none" spc="0" dirty="0" smtClean="0">
                <a:ln/>
                <a:solidFill>
                  <a:schemeClr val="accent3"/>
                </a:solidFill>
                <a:effectLst/>
              </a:rPr>
              <a:t>  </a:t>
            </a:r>
            <a:r>
              <a:rPr lang="en-US" sz="3600" b="1" cap="none" spc="0" dirty="0" smtClean="0">
                <a:ln/>
                <a:gradFill flip="none" rotWithShape="1">
                  <a:gsLst>
                    <a:gs pos="0">
                      <a:srgbClr val="19691D">
                        <a:shade val="30000"/>
                        <a:satMod val="115000"/>
                      </a:srgbClr>
                    </a:gs>
                    <a:gs pos="50000">
                      <a:srgbClr val="19691D">
                        <a:shade val="67500"/>
                        <a:satMod val="115000"/>
                      </a:srgbClr>
                    </a:gs>
                    <a:gs pos="100000">
                      <a:srgbClr val="19691D">
                        <a:shade val="100000"/>
                        <a:satMod val="115000"/>
                      </a:srgbClr>
                    </a:gs>
                  </a:gsLst>
                  <a:lin ang="16200000" scaled="1"/>
                  <a:tileRect/>
                </a:gradFill>
                <a:effectLst/>
              </a:rPr>
              <a:t>23</a:t>
            </a:r>
          </a:p>
          <a:p>
            <a:pPr algn="ctr"/>
            <a:r>
              <a:rPr lang="en-US" sz="3600" b="1" u="sng" dirty="0" smtClean="0">
                <a:ln/>
                <a:gradFill flip="none" rotWithShape="1">
                  <a:gsLst>
                    <a:gs pos="0">
                      <a:srgbClr val="19691D">
                        <a:shade val="30000"/>
                        <a:satMod val="115000"/>
                      </a:srgbClr>
                    </a:gs>
                    <a:gs pos="50000">
                      <a:srgbClr val="19691D">
                        <a:shade val="67500"/>
                        <a:satMod val="115000"/>
                      </a:srgbClr>
                    </a:gs>
                    <a:gs pos="100000">
                      <a:srgbClr val="19691D">
                        <a:shade val="100000"/>
                        <a:satMod val="115000"/>
                      </a:srgbClr>
                    </a:gs>
                  </a:gsLst>
                  <a:lin ang="16200000" scaled="1"/>
                  <a:tileRect/>
                </a:gradFill>
              </a:rPr>
              <a:t>-17</a:t>
            </a:r>
          </a:p>
          <a:p>
            <a:pPr algn="ctr"/>
            <a:r>
              <a:rPr lang="en-US" sz="3600" b="1" cap="none" spc="0" dirty="0" smtClean="0">
                <a:ln/>
                <a:gradFill flip="none" rotWithShape="1">
                  <a:gsLst>
                    <a:gs pos="0">
                      <a:srgbClr val="19691D">
                        <a:shade val="30000"/>
                        <a:satMod val="115000"/>
                      </a:srgbClr>
                    </a:gs>
                    <a:gs pos="50000">
                      <a:srgbClr val="19691D">
                        <a:shade val="67500"/>
                        <a:satMod val="115000"/>
                      </a:srgbClr>
                    </a:gs>
                    <a:gs pos="100000">
                      <a:srgbClr val="19691D">
                        <a:shade val="100000"/>
                        <a:satMod val="115000"/>
                      </a:srgbClr>
                    </a:gs>
                  </a:gsLst>
                  <a:lin ang="16200000" scaled="1"/>
                  <a:tileRect/>
                </a:gradFill>
                <a:effectLst/>
              </a:rPr>
              <a:t>   6</a:t>
            </a:r>
            <a:endParaRPr lang="en-US" sz="3200" b="1" cap="none" spc="0" dirty="0">
              <a:ln/>
              <a:gradFill flip="none" rotWithShape="1">
                <a:gsLst>
                  <a:gs pos="0">
                    <a:srgbClr val="19691D">
                      <a:shade val="30000"/>
                      <a:satMod val="115000"/>
                    </a:srgbClr>
                  </a:gs>
                  <a:gs pos="50000">
                    <a:srgbClr val="19691D">
                      <a:shade val="67500"/>
                      <a:satMod val="115000"/>
                    </a:srgbClr>
                  </a:gs>
                  <a:gs pos="100000">
                    <a:srgbClr val="19691D">
                      <a:shade val="100000"/>
                      <a:satMod val="115000"/>
                    </a:srgbClr>
                  </a:gs>
                </a:gsLst>
                <a:lin ang="16200000" scaled="1"/>
                <a:tileRect/>
              </a:gradFill>
              <a:effectLst/>
            </a:endParaRPr>
          </a:p>
        </p:txBody>
      </p:sp>
      <p:sp>
        <p:nvSpPr>
          <p:cNvPr id="9" name="Rectangle 8"/>
          <p:cNvSpPr/>
          <p:nvPr/>
        </p:nvSpPr>
        <p:spPr>
          <a:xfrm>
            <a:off x="6477000" y="4419600"/>
            <a:ext cx="851515" cy="646331"/>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n-US" sz="3600" b="1" cap="none" spc="0" dirty="0" smtClean="0">
                <a:ln/>
                <a:gradFill flip="none" rotWithShape="1">
                  <a:gsLst>
                    <a:gs pos="0">
                      <a:srgbClr val="19691D">
                        <a:shade val="30000"/>
                        <a:satMod val="115000"/>
                      </a:srgbClr>
                    </a:gs>
                    <a:gs pos="50000">
                      <a:srgbClr val="19691D">
                        <a:shade val="67500"/>
                        <a:satMod val="115000"/>
                      </a:srgbClr>
                    </a:gs>
                    <a:gs pos="100000">
                      <a:srgbClr val="19691D">
                        <a:shade val="100000"/>
                        <a:satMod val="115000"/>
                      </a:srgbClr>
                    </a:gs>
                  </a:gsLst>
                  <a:lin ang="10800000" scaled="1"/>
                  <a:tileRect/>
                </a:gradFill>
                <a:effectLst/>
              </a:rPr>
              <a:t>2/3</a:t>
            </a:r>
            <a:endParaRPr lang="en-US" sz="3600" b="1" cap="none" spc="0" dirty="0">
              <a:ln/>
              <a:gradFill flip="none" rotWithShape="1">
                <a:gsLst>
                  <a:gs pos="0">
                    <a:srgbClr val="19691D">
                      <a:shade val="30000"/>
                      <a:satMod val="115000"/>
                    </a:srgbClr>
                  </a:gs>
                  <a:gs pos="50000">
                    <a:srgbClr val="19691D">
                      <a:shade val="67500"/>
                      <a:satMod val="115000"/>
                    </a:srgbClr>
                  </a:gs>
                  <a:gs pos="100000">
                    <a:srgbClr val="19691D">
                      <a:shade val="100000"/>
                      <a:satMod val="115000"/>
                    </a:srgbClr>
                  </a:gs>
                </a:gsLst>
                <a:lin ang="10800000" scaled="1"/>
                <a:tileRect/>
              </a:gradFill>
              <a:effectLst/>
            </a:endParaRP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2286000"/>
            <a:ext cx="8229600" cy="3124201"/>
          </a:xfrm>
        </p:spPr>
        <p:txBody>
          <a:bodyPr>
            <a:normAutofit/>
          </a:bodyPr>
          <a:lstStyle/>
          <a:p>
            <a:pPr algn="ctr">
              <a:spcBef>
                <a:spcPts val="0"/>
              </a:spcBef>
              <a:buNone/>
            </a:pPr>
            <a:endParaRPr lang="en-US" i="1" dirty="0" smtClean="0"/>
          </a:p>
          <a:p>
            <a:pPr algn="ctr">
              <a:buNone/>
            </a:pPr>
            <a:r>
              <a:rPr lang="en-US" dirty="0" smtClean="0"/>
              <a:t>Reflect </a:t>
            </a:r>
            <a:r>
              <a:rPr lang="en-US" dirty="0"/>
              <a:t>on their </a:t>
            </a:r>
            <a:r>
              <a:rPr lang="en-US" dirty="0" smtClean="0"/>
              <a:t>learning</a:t>
            </a:r>
          </a:p>
          <a:p>
            <a:pPr algn="ctr">
              <a:buNone/>
            </a:pPr>
            <a:r>
              <a:rPr lang="en-US" sz="1050" dirty="0" smtClean="0"/>
              <a:t> </a:t>
            </a:r>
          </a:p>
          <a:p>
            <a:pPr algn="ctr">
              <a:buNone/>
            </a:pPr>
            <a:r>
              <a:rPr lang="en-US" dirty="0" smtClean="0"/>
              <a:t>Deepen </a:t>
            </a:r>
            <a:r>
              <a:rPr lang="en-US" dirty="0"/>
              <a:t>their </a:t>
            </a:r>
            <a:r>
              <a:rPr lang="en-US" dirty="0" smtClean="0"/>
              <a:t>understanding</a:t>
            </a:r>
          </a:p>
          <a:p>
            <a:pPr algn="ctr">
              <a:buNone/>
            </a:pPr>
            <a:r>
              <a:rPr lang="en-US" sz="1050" dirty="0" smtClean="0"/>
              <a:t> </a:t>
            </a:r>
          </a:p>
          <a:p>
            <a:pPr algn="ctr">
              <a:buNone/>
            </a:pPr>
            <a:r>
              <a:rPr lang="en-US" dirty="0" smtClean="0"/>
              <a:t>   Make </a:t>
            </a:r>
            <a:r>
              <a:rPr lang="en-US" dirty="0"/>
              <a:t>important connections   </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9" name="Rectangle 8"/>
          <p:cNvSpPr/>
          <p:nvPr/>
        </p:nvSpPr>
        <p:spPr>
          <a:xfrm>
            <a:off x="1143000" y="533401"/>
            <a:ext cx="7162800" cy="1200329"/>
          </a:xfrm>
          <a:prstGeom prst="rect">
            <a:avLst/>
          </a:prstGeo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wrap="square">
            <a:spAutoFit/>
          </a:bodyPr>
          <a:lstStyle/>
          <a:p>
            <a:pPr algn="ctr">
              <a:spcBef>
                <a:spcPts val="0"/>
              </a:spcBef>
              <a:buNone/>
            </a:pPr>
            <a:r>
              <a:rPr lang="en-US" sz="3600" i="1" dirty="0" smtClean="0"/>
              <a:t>Teachers incorporate writing </a:t>
            </a:r>
          </a:p>
          <a:p>
            <a:pPr algn="ctr">
              <a:spcBef>
                <a:spcPts val="0"/>
              </a:spcBef>
              <a:buNone/>
            </a:pPr>
            <a:r>
              <a:rPr lang="en-US" sz="3600" i="1" dirty="0" smtClean="0"/>
              <a:t>in math class to help students… </a:t>
            </a: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4953000" cy="1143000"/>
          </a:xfrm>
        </p:spPr>
        <p:txBody>
          <a:bodyPr/>
          <a:lstStyle/>
          <a:p>
            <a:r>
              <a:rPr lang="en-US" dirty="0" smtClean="0"/>
              <a:t>Class is in Session…</a:t>
            </a:r>
            <a:endParaRPr lang="en-US" dirty="0"/>
          </a:p>
        </p:txBody>
      </p:sp>
      <p:sp>
        <p:nvSpPr>
          <p:cNvPr id="8" name="Content Placeholder 7"/>
          <p:cNvSpPr>
            <a:spLocks noGrp="1"/>
          </p:cNvSpPr>
          <p:nvPr>
            <p:ph idx="1"/>
          </p:nvPr>
        </p:nvSpPr>
        <p:spPr>
          <a:xfrm>
            <a:off x="0" y="3810000"/>
            <a:ext cx="5943600" cy="2514600"/>
          </a:xfrm>
        </p:spPr>
        <p:txBody>
          <a:bodyPr>
            <a:normAutofit/>
          </a:bodyPr>
          <a:lstStyle/>
          <a:p>
            <a:pPr algn="ctr">
              <a:buNone/>
            </a:pPr>
            <a:r>
              <a:rPr lang="en-US" sz="6000" i="1" dirty="0" smtClean="0"/>
              <a:t>Music</a:t>
            </a:r>
          </a:p>
          <a:p>
            <a:pPr algn="ctr">
              <a:buNone/>
            </a:pPr>
            <a:r>
              <a:rPr lang="en-US" sz="6000" i="1" dirty="0" smtClean="0"/>
              <a:t>3</a:t>
            </a:r>
            <a:r>
              <a:rPr lang="en-US" sz="6000" i="1" baseline="30000" dirty="0" smtClean="0"/>
              <a:t>rd</a:t>
            </a:r>
            <a:r>
              <a:rPr lang="en-US" sz="6000" i="1" dirty="0" smtClean="0"/>
              <a:t> Hour</a:t>
            </a:r>
            <a:endParaRPr lang="en-US" sz="5400" i="1" dirty="0" smtClean="0"/>
          </a:p>
          <a:p>
            <a:pPr>
              <a:buNone/>
            </a:pPr>
            <a:endParaRPr lang="en-US" dirty="0" smtClean="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6" name="Picture 5" descr="instrument kids clipart.jpg"/>
          <p:cNvPicPr>
            <a:picLocks noChangeAspect="1"/>
          </p:cNvPicPr>
          <p:nvPr/>
        </p:nvPicPr>
        <p:blipFill>
          <a:blip r:embed="rId4" cstate="print"/>
          <a:stretch>
            <a:fillRect/>
          </a:stretch>
        </p:blipFill>
        <p:spPr>
          <a:xfrm>
            <a:off x="3124200" y="1295400"/>
            <a:ext cx="5686425" cy="254317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4953000" cy="1143000"/>
          </a:xfrm>
        </p:spPr>
        <p:txBody>
          <a:bodyPr/>
          <a:lstStyle/>
          <a:p>
            <a:r>
              <a:rPr lang="en-US" dirty="0" smtClean="0"/>
              <a:t>Class is in Session…</a:t>
            </a:r>
            <a:endParaRPr lang="en-US" dirty="0"/>
          </a:p>
        </p:txBody>
      </p:sp>
      <p:sp>
        <p:nvSpPr>
          <p:cNvPr id="8" name="Content Placeholder 7"/>
          <p:cNvSpPr>
            <a:spLocks noGrp="1"/>
          </p:cNvSpPr>
          <p:nvPr>
            <p:ph idx="1"/>
          </p:nvPr>
        </p:nvSpPr>
        <p:spPr>
          <a:xfrm>
            <a:off x="685800" y="4114800"/>
            <a:ext cx="7010400" cy="2133600"/>
          </a:xfrm>
        </p:spPr>
        <p:txBody>
          <a:bodyPr>
            <a:normAutofit/>
          </a:bodyPr>
          <a:lstStyle/>
          <a:p>
            <a:pPr>
              <a:buNone/>
            </a:pPr>
            <a:r>
              <a:rPr lang="en-US" dirty="0" smtClean="0"/>
              <a:t>Write the lyrics to your favorite song and then discuss what makes it a good song and why.</a:t>
            </a: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5" name="Rectangle 4"/>
          <p:cNvSpPr/>
          <p:nvPr/>
        </p:nvSpPr>
        <p:spPr>
          <a:xfrm>
            <a:off x="6629400" y="457200"/>
            <a:ext cx="2209800" cy="830997"/>
          </a:xfrm>
          <a:prstGeom prst="rect">
            <a:avLst/>
          </a:prstGeom>
        </p:spPr>
        <p:txBody>
          <a:bodyPr wrap="square">
            <a:spAutoFit/>
          </a:bodyPr>
          <a:lstStyle/>
          <a:p>
            <a:pPr algn="ctr">
              <a:buNone/>
            </a:pPr>
            <a:r>
              <a:rPr lang="en-US" sz="2400" i="1" dirty="0" smtClean="0"/>
              <a:t>Music</a:t>
            </a:r>
          </a:p>
          <a:p>
            <a:pPr algn="ctr">
              <a:buNone/>
            </a:pPr>
            <a:r>
              <a:rPr lang="en-US" sz="2400" i="1" dirty="0" smtClean="0"/>
              <a:t>3rd Hour</a:t>
            </a:r>
            <a:endParaRPr lang="en-US" i="1" dirty="0" smtClean="0"/>
          </a:p>
        </p:txBody>
      </p:sp>
      <p:pic>
        <p:nvPicPr>
          <p:cNvPr id="6" name="Picture 5" descr="music-clipart.jpg"/>
          <p:cNvPicPr>
            <a:picLocks noChangeAspect="1"/>
          </p:cNvPicPr>
          <p:nvPr/>
        </p:nvPicPr>
        <p:blipFill>
          <a:blip r:embed="rId4" cstate="print"/>
          <a:stretch>
            <a:fillRect/>
          </a:stretch>
        </p:blipFill>
        <p:spPr>
          <a:xfrm>
            <a:off x="2057400" y="1524000"/>
            <a:ext cx="4572000" cy="241716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2438400"/>
            <a:ext cx="8229600" cy="2895600"/>
          </a:xfrm>
        </p:spPr>
        <p:txBody>
          <a:bodyPr>
            <a:normAutofit/>
          </a:bodyPr>
          <a:lstStyle/>
          <a:p>
            <a:pPr algn="ctr">
              <a:spcBef>
                <a:spcPts val="0"/>
              </a:spcBef>
              <a:buNone/>
            </a:pPr>
            <a:endParaRPr lang="en-US" sz="1900" dirty="0" smtClean="0"/>
          </a:p>
          <a:p>
            <a:pPr algn="ctr">
              <a:buNone/>
            </a:pPr>
            <a:r>
              <a:rPr lang="en-US" dirty="0" smtClean="0"/>
              <a:t>Deepen their understanding</a:t>
            </a:r>
          </a:p>
          <a:p>
            <a:pPr algn="ctr">
              <a:buNone/>
            </a:pPr>
            <a:r>
              <a:rPr lang="en-US" dirty="0" smtClean="0"/>
              <a:t>Make important connections</a:t>
            </a:r>
          </a:p>
          <a:p>
            <a:pPr algn="ctr">
              <a:buNone/>
            </a:pPr>
            <a:r>
              <a:rPr lang="en-US" dirty="0" smtClean="0"/>
              <a:t>Reflect on their learning</a:t>
            </a: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6" name="Title 5"/>
          <p:cNvSpPr>
            <a:spLocks noGrp="1"/>
          </p:cNvSpPr>
          <p:nvPr>
            <p:ph type="title"/>
          </p:nvPr>
        </p:nvSpPr>
        <p:spPr>
          <a:xfrm>
            <a:off x="1066800" y="609600"/>
            <a:ext cx="7315200" cy="1219200"/>
          </a:xfr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anchor="t">
            <a:noAutofit/>
          </a:bodyPr>
          <a:lstStyle/>
          <a:p>
            <a:pPr>
              <a:spcBef>
                <a:spcPts val="0"/>
              </a:spcBef>
            </a:pPr>
            <a:r>
              <a:rPr lang="en-US" sz="3600" i="1" dirty="0" smtClean="0"/>
              <a:t>Teachers incorporate writing </a:t>
            </a:r>
            <a:br>
              <a:rPr lang="en-US" sz="3600" i="1" dirty="0" smtClean="0"/>
            </a:br>
            <a:r>
              <a:rPr lang="en-US" sz="3600" i="1" dirty="0" smtClean="0"/>
              <a:t>In music class to help students </a:t>
            </a:r>
            <a:endParaRPr lang="en-US" sz="3600" dirty="0"/>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8" name="Content Placeholder 7"/>
          <p:cNvSpPr>
            <a:spLocks noGrp="1"/>
          </p:cNvSpPr>
          <p:nvPr>
            <p:ph idx="1"/>
          </p:nvPr>
        </p:nvSpPr>
        <p:spPr>
          <a:xfrm>
            <a:off x="457200" y="3429000"/>
            <a:ext cx="5486400" cy="3230563"/>
          </a:xfrm>
        </p:spPr>
        <p:txBody>
          <a:bodyPr/>
          <a:lstStyle/>
          <a:p>
            <a:pPr algn="ctr">
              <a:buNone/>
            </a:pPr>
            <a:r>
              <a:rPr lang="en-US" sz="5400" i="1" dirty="0" smtClean="0"/>
              <a:t>Science</a:t>
            </a:r>
            <a:endParaRPr lang="en-US" sz="5400" i="1" dirty="0"/>
          </a:p>
          <a:p>
            <a:pPr algn="ctr">
              <a:buNone/>
            </a:pPr>
            <a:r>
              <a:rPr lang="en-US" sz="5400" i="1" dirty="0"/>
              <a:t>4</a:t>
            </a:r>
            <a:r>
              <a:rPr lang="en-US" sz="5400" i="1" baseline="30000" dirty="0" smtClean="0"/>
              <a:t>th</a:t>
            </a:r>
            <a:r>
              <a:rPr lang="en-US" sz="5400" i="1" dirty="0" smtClean="0"/>
              <a:t> Hour</a:t>
            </a:r>
            <a:endParaRPr lang="en-US" i="1" dirty="0" smtClean="0"/>
          </a:p>
          <a:p>
            <a:endParaRPr lang="en-US" dirty="0"/>
          </a:p>
        </p:txBody>
      </p:sp>
      <p:sp>
        <p:nvSpPr>
          <p:cNvPr id="7" name="Title 6"/>
          <p:cNvSpPr>
            <a:spLocks noGrp="1"/>
          </p:cNvSpPr>
          <p:nvPr>
            <p:ph type="title"/>
          </p:nvPr>
        </p:nvSpPr>
        <p:spPr>
          <a:xfrm>
            <a:off x="457200" y="274638"/>
            <a:ext cx="4953000" cy="1143000"/>
          </a:xfrm>
        </p:spPr>
        <p:txBody>
          <a:bodyPr/>
          <a:lstStyle/>
          <a:p>
            <a:r>
              <a:rPr lang="en-US" dirty="0" smtClean="0"/>
              <a:t>Class is in Session…</a:t>
            </a:r>
            <a:endParaRPr lang="en-US" dirty="0"/>
          </a:p>
        </p:txBody>
      </p:sp>
      <p:pic>
        <p:nvPicPr>
          <p:cNvPr id="1026" name="Picture 2" descr="C:\Program Files (x86)\Microsoft Office\MEDIA\CAGCAT10\j0305257.wmf"/>
          <p:cNvPicPr>
            <a:picLocks noChangeAspect="1" noChangeArrowheads="1"/>
          </p:cNvPicPr>
          <p:nvPr/>
        </p:nvPicPr>
        <p:blipFill>
          <a:blip r:embed="rId4" cstate="print"/>
          <a:srcRect/>
          <a:stretch>
            <a:fillRect/>
          </a:stretch>
        </p:blipFill>
        <p:spPr bwMode="auto">
          <a:xfrm>
            <a:off x="4572000" y="914400"/>
            <a:ext cx="1600200" cy="2570602"/>
          </a:xfrm>
          <a:prstGeom prst="rect">
            <a:avLst/>
          </a:prstGeom>
          <a:noFill/>
        </p:spPr>
      </p:pic>
      <p:pic>
        <p:nvPicPr>
          <p:cNvPr id="1029" name="Picture 5" descr="https://encrypted-tbn1.gstatic.com/images?q=tbn:ANd9GcQrdg9Ksi-JGYjQYj4nd8ShfbyYSDMJAzMCg212Ui910r75VUpi"/>
          <p:cNvPicPr>
            <a:picLocks noChangeAspect="1" noChangeArrowheads="1"/>
          </p:cNvPicPr>
          <p:nvPr/>
        </p:nvPicPr>
        <p:blipFill>
          <a:blip r:embed="rId5" cstate="print"/>
          <a:srcRect/>
          <a:stretch>
            <a:fillRect/>
          </a:stretch>
        </p:blipFill>
        <p:spPr bwMode="auto">
          <a:xfrm>
            <a:off x="6172200" y="457200"/>
            <a:ext cx="1695450" cy="1905000"/>
          </a:xfrm>
          <a:prstGeom prst="rect">
            <a:avLst/>
          </a:prstGeom>
          <a:noFill/>
        </p:spPr>
      </p:pic>
      <p:pic>
        <p:nvPicPr>
          <p:cNvPr id="1031" name="Picture 7" descr="https://encrypted-tbn2.gstatic.com/images?q=tbn:ANd9GcQfJ4k_ISpoyT9BV_QLH3ics0BrIRaaRtF30yuf-jYAhO-zPFF82g"/>
          <p:cNvPicPr>
            <a:picLocks noChangeAspect="1" noChangeArrowheads="1"/>
          </p:cNvPicPr>
          <p:nvPr/>
        </p:nvPicPr>
        <p:blipFill>
          <a:blip r:embed="rId6" cstate="print"/>
          <a:srcRect/>
          <a:stretch>
            <a:fillRect/>
          </a:stretch>
        </p:blipFill>
        <p:spPr bwMode="auto">
          <a:xfrm>
            <a:off x="6400800" y="2362200"/>
            <a:ext cx="2152650" cy="212407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038600" y="1524000"/>
            <a:ext cx="4648200" cy="1143000"/>
          </a:xfrm>
        </p:spPr>
        <p:txBody>
          <a:bodyPr/>
          <a:lstStyle/>
          <a:p>
            <a:r>
              <a:rPr lang="en-US" dirty="0" smtClean="0"/>
              <a:t>Class is in Session…</a:t>
            </a:r>
            <a:endParaRPr lang="en-US" dirty="0"/>
          </a:p>
        </p:txBody>
      </p:sp>
      <p:sp>
        <p:nvSpPr>
          <p:cNvPr id="8" name="Content Placeholder 7"/>
          <p:cNvSpPr>
            <a:spLocks noGrp="1"/>
          </p:cNvSpPr>
          <p:nvPr>
            <p:ph idx="1"/>
          </p:nvPr>
        </p:nvSpPr>
        <p:spPr>
          <a:xfrm>
            <a:off x="533400" y="3810000"/>
            <a:ext cx="8610600" cy="2133600"/>
          </a:xfrm>
        </p:spPr>
        <p:txBody>
          <a:bodyPr>
            <a:normAutofit fontScale="92500"/>
          </a:bodyPr>
          <a:lstStyle/>
          <a:p>
            <a:pPr>
              <a:buNone/>
            </a:pPr>
            <a:r>
              <a:rPr lang="en-US" dirty="0" smtClean="0"/>
              <a:t>Define in your own words what an ecosystem is.</a:t>
            </a:r>
            <a:br>
              <a:rPr lang="en-US" dirty="0" smtClean="0"/>
            </a:br>
            <a:endParaRPr lang="en-US" dirty="0" smtClean="0"/>
          </a:p>
          <a:p>
            <a:pPr>
              <a:buNone/>
            </a:pPr>
            <a:r>
              <a:rPr lang="en-US" dirty="0" smtClean="0"/>
              <a:t>Your book says, _______. Write what that really means to you. Provide examples in your response.</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5" name="Rectangle 4"/>
          <p:cNvSpPr/>
          <p:nvPr/>
        </p:nvSpPr>
        <p:spPr>
          <a:xfrm>
            <a:off x="6629400" y="457200"/>
            <a:ext cx="2209800" cy="830997"/>
          </a:xfrm>
          <a:prstGeom prst="rect">
            <a:avLst/>
          </a:prstGeom>
        </p:spPr>
        <p:txBody>
          <a:bodyPr wrap="square">
            <a:spAutoFit/>
          </a:bodyPr>
          <a:lstStyle/>
          <a:p>
            <a:pPr algn="ctr">
              <a:buNone/>
            </a:pPr>
            <a:r>
              <a:rPr lang="en-US" sz="2400" i="1" dirty="0" smtClean="0"/>
              <a:t>Science</a:t>
            </a:r>
          </a:p>
          <a:p>
            <a:pPr algn="ctr">
              <a:buNone/>
            </a:pPr>
            <a:r>
              <a:rPr lang="en-US" sz="2400" i="1" dirty="0"/>
              <a:t>4</a:t>
            </a:r>
            <a:r>
              <a:rPr lang="en-US" sz="2400" i="1" baseline="30000" dirty="0" smtClean="0"/>
              <a:t>th</a:t>
            </a:r>
            <a:r>
              <a:rPr lang="en-US" sz="2400" i="1" dirty="0" smtClean="0"/>
              <a:t> Hour</a:t>
            </a:r>
            <a:endParaRPr lang="en-US" i="1" dirty="0" smtClean="0"/>
          </a:p>
        </p:txBody>
      </p:sp>
      <p:sp>
        <p:nvSpPr>
          <p:cNvPr id="53250" name="AutoShape 2" descr="data:image/jpeg;base64,/9j/4AAQSkZJRgABAQAAAQABAAD/2wCEAAkGBxQSEhQUExQVFhUXGRgXGBgYFxwXGxccGxgXFxoYHBcYHCggGBwlHBcXITEhJSksLi4uGB8zODMsNygtLiwBCgoKDg0OGxAQGywkICYsLDQsLCwsLCwsLDQsLCwsLywsLCwsLCwsLCwsLCwsLDQsLCwsLCwsLCwsLCwsLCwsLP/AABEIANYA6wMBEQACEQEDEQH/xAAbAAABBQEBAAAAAAAAAAAAAAAAAgMEBQYBB//EAEYQAAEDAgMFBgIGBwcDBQEAAAEAAhEDIQQSMQUTQVFhBiJxgZGhMrEHFEJSwdEjYnKCsuHwFTOSosLS8SRTo0NUc8PTFv/EABsBAAEFAQEAAAAAAAAAAAAAAAABAgMEBQYH/8QAPxEAAQMCAwMLAwMDAwIHAAAAAQACAwQREiExBUFREyJhcYGRobHB0fAUMuEGI0IzUvEVQ6JikhYkNFOCsuL/2gAMAwEAAhEDEQA/APcUIQhCEIQhCEIQhCEIQhC5KEKBtTbVDDia1VlPo43Pg3UppcBqpoqeSU2Y0lZDaH0p4ZtqLKlU6C2QH/F3vZRGobuWlHsaY5vIHiqt/bTalf8AuMK2m3mWucf8Ty0eyAZnfa1ONNs+H+pLc9foLlNubtqr8VdtPoHNH8DT808QTnfZRmt2VHo0u7D6keSbPZnHv+PH1B4Pqfg4J30ch1d5pv8ArVI37YfL2K5//G4n/wB9V/xVP96X6J39yT/XoP8A2R4ey6OyWMb8OPqj9+r/AL0n0T/7kf67TH7oB/x9ksbN2tT/ALvGZujnn/U0/NIaWYaH53Jw2ns1/wB8ZHZ+fRON2/tqj8VNlUDm0O96bgUwsqG6hSD/AEqXR9j2jzClYX6UshDcVhX0z+qffK8ApvLEGzgnHY4eMULwR83i61OyO2mCxEBlYB33Xgsd/msfIlSNla7eqE1BURfc3LiM1oAVIqa6hCEIQhCEIQhCEIQhCEIQhCEIQhCEIQhCEIQhCEIWZ7RduMLhJaXbyoP/AE2XI/ado3zUb5WtV6m2dNPmBYcSsZX7QbT2hai36vSP2gcpj/5D3if2QE1rZpftFgrzm7Pov6jsbuGvhp3lKwHYKmDmxFR9V3G8A+JMuPqp2ULdXG6oT/qCUjDC0NHefbwWlwWy6NH+7pMb1DRPrqrbYmN0Cxpquab+o8ntSf7UZvH04f3PjdHdb3c1zPIJOVGIt4a8E76R/Jtfcc7QbznbgmhtpmVrstSHkCn3DNSQT3RqbAm8WScs217Ho6U40MmItu3LXP7evy3op7cpOLA3O5z80NDbtyuDHZgYiHEBHLNNgL5+iV1BK0OLrAC2d8jcXFusJNXb9FubMXDJnzjLdoZEkjkczY55gkM7Rft8ErdnzOta2drZ64r28jfgu19ttZkmnW79mgMmTe1jrAJ8EGYC1wc0jKFz8VnN5uua5/b9PJUqZamSnmDnZeLXZCBeSZRy7bE2Ngl/0+TG1lxd1rC/EXG7gnsLtelUqbthJduxV0tlMRfncWTmytc7COF1HJRyxx8o4ZXI7R6KXWoteIe1rhycAR6FPLQciq7HuYbtJB6Mln9pdisLV0aaR5sMD/CZCrPpI3aZdS1qfblVFqcQ6ffVVdPZ20cBfC1jVpj7Bv8A+Nx/hMqs6nlj+03WozaVDV5TtwHj+R6hX2w/pMpuO7xlM0HixdBLPMEZmecjqmNm3OyKJtkutjgdiHzsK3eHxDajQ5jg5puHNIIPgQp1kOaWmzhYp1CRCEIQhCEIQhCEIQhCEIQhCEIQhCEKv2ztmjhaZqVnhreHNx5NGpKa5waLlTQwSTOwsF15rtDtNjdpuNPCtdQoTBfMEj9Z40/Zb6qJvKTZNGS1zFS0DcU5xO3D2HqVYbE7HUKEOeN7U1zOFgeYbw8TJV2KlYzXMrGrNtT1F2s5reA17StGArKx11CEIQqWrsHNWqVC5hbUEOaaffAyFhDame0z91QGG7y47+jotqtFu0MMLYwDduhxZa3zbbPvXBserDJxALqRG6dutBlLSHjP35BGmXRAidlnppklNbFd1ozZ33DF03BbllY8bpFXs6XNY3eCQ91Rz9338znZiWODhu+XG0JDBcWv03t5cE5u0Q1znYNQABfKwFucLHFx3ZqZU2X+kr1AWzVY1kOp5gMs6iRnBnS2ieY+cXcVXbVftxxkGzSTkba9mSYwuwsjaLd5O7qmr8MC4cMjRmORom1ymthsAL6G6llr+Uc92H7m21z3Zk2zJt0Jil2bLRVbvGRUeXk7qHXqirlLs/eHDQJop9RfXo6b8VI7aYcWOwnmgD7svtw3tbLin9mbCFGoHh8wHgy25Di0tEzYNDQ3T0To4cBuCoqmvM0ZYW7xv4A33bybq5U6z0IQhCFX7V2NRxAiqwE8HaOHg7VRyRNkHOCtU1bPTG8TrdG49iyn9mY3ZjjUwlR1Slq6nE26s0PHvNgqg+nkizZmF0cO0aWuGCobhduP53dRW17J9uaOMhjopVv+242d+w62bw1SMlDutVqvZ0kHOGbePutWpVnrqEIQhCEIQhCEIQhCEIQhCELM9se2FLAtj46xHdpg6frOPBvzUckgYr1FQPqTfRvH0Cwuz9g18dUGJx7nQfhp/DbUCPsN6anj1WKmMhxSdysVe1YqRphpBnvOv+T4LbYeg1jQ1jQ1osABACvktjbfQBcy5z5X3cbkpxOBBFwmEEGxQlSIQhCEIQhCEIQhCEIQhCEKi2l2oo0iWtmo4WMGAP3vySgXTXOsqet2uqu+FrWjwLvdSBrd5URfIdApOG7WuDf0lIk8x3Z6QQmlo3FPa91ucEDteQZdRhviZHmRCMI4pMZvotLgsW2qxr2fC7TgmKVPoQsz2j7JU681KUU62uYWDiOcaH9YKrNStfmMitnZ+2JKfmSc5niOr2Xey3bipRqfVdoS1ws2q72zniOT/XmqbZC04XrVqKGOZnL0uY4D54L0lrgQCNFOsVKQhCEIQhCEIQhCEIQhZLt12xbgmZGQ7EPHdbqGD77vPQcVFJIG9a0aCgNQ7E7Jo8egLLdmezLi761i5fWccwDrx+s79bpoPlNT01ue/VR7T2qHDkKbJo1I39A6PNbBW3lwaS0XO5YDLX52iIVKasjbD+4CL3Ft/wDhWY6dxk5hGW9dLVVh2mzDydi3KwOvepn0Tr4r34jRcK1YI+TjDb36VSlfjdfRClUaEIQhCEIQhCEIQhC4QhC8/wBv9mQzePw7i808rnUokgOvYjXQ2TXXCe2xNiqjD7WxBJ3eGqaZYax8ATmsAIDs3HyUVyprBR8R2gqU3ZX0ywyXZXS0yTTMwQONMcL5ikulDU1je0xqsyOaPswR0nhHVAcgsutl9HG2H1mVKbhLKQbldEfFm7p58/6ClY66hkbhWzT1GhCFV7f2HTxbMr7OHwvGrfzHRQzQtkFirtDXyUj8TdN43FUnZPtLV2fWGDxp/R2FN/Bg0Bk60z/l+WcC6J2B66OeCOti+op9d4+b/NeptdOisLDSkIQhCEIQhCEIVB2x7SNwNAvMGo6RTb950an9UalRyPDBdW6KkdUyYRpvKwvZHYj6jzjcV3qjzmaHD/ORwMAQOAUlLB/uP7FLtfaDWt+lg0GRPp78Stmr65tVVf6xncGzlnun9H5Ag3yjifiMiIUEspj3E9WamjYHbwE092MLaeVoa7JTDySyc5cN44ajKGgx+1pZYe0CDNeTgPL3WnSizLN4lKqnGScoEFoicgAcAwmYvc5xafKxND9u2as85NF2NMwAJa74933X52ZT3NWhmbWTPkuiggL42Ek5DjbvWVJIGvcABqu/9X1ghxA/RSHZjkB0GSImL6RxV7NVeapmyzXl2+iIblIi5zVCbD9XdjlbxSi+9I625WCVNQhCEIQhCEIQhCr3Vt5q4hjiN2BLXlzHOc4X1ByC3KeaEIG0Yd3oaMjHFhBztL3FokC0cPIoQo+KIdTLaxY5jHNzvewOa+S4FoF8rgcolBzSg2VYeyWDe++Gb8bmzTe4BoAkFwBAkkRHUJmBqfyr+K0eCwdOiwMpMaxo0DRATgANEwm+qkJUihbT2i2i2XXJ0A4/kopZWxi5SE2VRW7QOOXKMkm9g7u85mx1sQqxqXG1skgJJsFTdoqgxBcx5DmgndubHd5GeItcfyUE8mNxBzG5XaCvko5cbcxvHH8q2+jftQ5jhgcSYIgUXH+CeIiMvomxPtzSuirqdk0YqoMwcz8816YFYWMuoQhCEIQmcZiG02Oe8hrGgucTwAEkpCbZpzGl7g1upXkeDz7WxrsRVB3FIwxvCAZa3/U7xhRwR8s/EdAtitnGzqYQx/e7Xo6fQd63cLUXJLqEiEIQs+aJtS8sc3Ju/ffo6FajkMLQ5pzO5dJVWLZ0LZsDiSQL20CnfVyOjxAAblxabYXNkLg7I7vbgqbngsAtmN6FOokIQkl4kCbnQc4QhKQhCEIQhCEIQhJcwEgkAkaSNPBCE3VrsZdzmjxKhlqIoh+44DrKmip5Zf6bSeoKF/alBkhvEknK2JJuSqL9sUrdCT2FaEexap2oA6z7XTLdtUmzDCJMmABJ4nxVc7eg4Hw91YGwJ/7h4+yW3btPk4Jzdu051BTXbAqAMiPFOu21SAJk24ZSSVYZtakd/K3WLKrJsmrZ/C/UQfys5tja1Oq8ZWva9uhccsiJFuFz7JJpGSkFvesyRrmus4WPSpGzabmh5tcHMSJJk5TLtIuHW5qWFhbdSMZY3RjsPh4YAWtL2tgkxq0uJjjbLw1MJXwxnoKcYhmSFW7X2G+tSL2DvUQHU3AQ54+LLbUiJB1k+ShfC5zSRu06VqbG2h9PJyUh5jvA/NVvOwHaX67hxnI31OG1Bz+6/wDeA9ZRE/EFa2hSfTyZfadPbsWoUioIQhCELzf6U9sOe6lgKN3VCDUjx7jfYuPQBQSkuIYN62dmRNjY6qk0bp6n0CkYOpQwTKVDOAdCbXcYku+7mJ4q+1zIgGXXOVMz6mV0rt/gNw7FBodqSHOFVrRBEBrpMS6ZiROUAxPEc1H9TY2IUXJq02FjnVWTUczMY7rbFoIzAGTcwQbKaJ5cLlMcLK0UqahCEJuBuLFbNOxG2HchOTUIQopxrd7uoM5M8xbWI8bSmco3Hg32v6J+A4cW69kw+ga5pVBLA2XNdIkhzYENEg8NTp7ZdTtFoNmXuD2K/BRO/noU/gMWKg1bmHxAH9ZzQ4D7rspI6LTifjYHcQqMjMDiFKUijQhCEIUTG7QZT1Mn7o1/kqVXtCGmHONzwGv4V6k2dNUnmiw4nT8qu39ev8AyN56e+p8lk8vXVv8ATGBvHTx1PYtjkKCh/qnG7hr4aDtTtHYbdXuLj6fzU8WxI9ZnFx7vz4qvLt2TSFoaO/8ACm09nUhoxvmJ+a0GbOpWaRjtF/NZ0m0ap+sh7DbyTwotH2W+gVgQxjRo7gq5mkOrj3lZ3tN2ho4c7oMa+sR3WkDKCdMxMRKgmZD9pYD2BIKqZv2vN+srKYXaDxVyVcwJNhlyh8nQEjS9jos51BA45tt1ZK7T7Tq2Os55PWr7EUWuDnNE0wMxc6IDb3M+Hv0VZ+yXNOKB3f7hav8Aq0bm4aqMHqz8CouyMcGNe7DuDpBEEktBMXg3GmnFMi2jPTHDM3Lj8yKR+zqeqjxUj8+F/DiFDwuznVHxUcJENa51wAS1gJYbQBMRpAWpBI2YYgb+ixqqllZIWvFuHndWfZRtelVDAS+g4m8Ei0w4T8M2PpzVmHE11typFjozYpvFPOy9oMxDR+grGHgaAEjOPIw8KtOzkpMQ0K6+hk+vozC7726ensvXqbw4AgyCAQeYOhUqxiCDYpSEiYxuJbSpvqPMNY0uJ6ASUhNhdOYwvcGjUryfsaw4nEV8dV1zODZ4SLx+y2GpKRmJxkK09tyiGFlIzhc/Ok5qo2vjjXe5x5w02nLeAY1VaZ5e65WCwhoUX6lLCczY3mUgam0z4aJCLNJ6UupV/sOs01Wve9rcpkgkNEQ64ky514sNFNA4F2JxtbsTHiwsFumuB0IPhdaqrLqEIQhCEIQhU2FfVzPd8TiS0EkBtPK4gjKLkcZFzMGNVkSbSEL3skGYOXC25abaHlWtcw5WzVhh2htMMBkBuWefAm2iwHylzi46k3Ws2MAABVNOmaFVuVubO5rJ0BaQAYA+03KDygO0kreoatkjr25xsDa9rDfwCyqqnc1tr80Xt1ncr9bCy0IQqnaG0zO7pXdpIvHQdeqw67aTsXIU2buPDq+ZLeodltwcvU5N4aX6+jzXcDsgDvVO87XmB+afR7Ja39yfnO7wPdMrdrueOTg5rfE+yk18Q5roA7oyX5STPsrU1RIyTCBlzc+s5+HcqkNNHJHicedzsuoZfN6juxz8ul55cC2R72Vd1bMGXtnfhutcdu5W20MBfa+VuO/FY9ls067Eu14Q+0fddAHnKlNTKM93OytwNgO1QNpoTZu/mZ34i57il4es4uaDydNuLSB5TMp8E0r3tDuDr5bwQPHVRzwwsY4t4ttnuIJ8LWUbG9nqFWrvXtOeMs5jw0MTEhXHRtcblZ4yN0jZey2kB1Voe5riGE3yhhLWwOBsfVNjblcqaZwJsE7gcDTLK1MtBY57w4cIMWSsAsQklOIi/AKvqbCbmcwEtpNbnaGnvAmxEkad2fMqF8DX3Y4ZKWOZzAHMyd890xiNmEUhUmRxHLvQI58FhS0EtO0TwHK2Y+ajxXQxbQiqHGnqBnuPzQ+CvNl45tRsABpaLt/Lotegr2VLbaOGo9ljbQ2e+ldfVp0PofmajdqdljE4d7Ilw77P2gLeokeatVEfKMITNm1f01Q1+45HqPtqn/oq2ya+E3Tj36ByX1yG7PQS391UIXXbZbO1oOTmxDR3nv8AdbZTLLWG+lvae6we6B71Zwbb7re871gDzUE7rNtxWtseLHPiO7/Ca2XssUsG2kQ2ckunTMbmTFrlX448MQb0LBrqjl6l0nTl1DRYerTpNrNa55c3NDsjSIE6NLviWaWtDrXuOhJqplPZTN6RvQaZYagc0TmAtAHF2vonciMVr5aoDjhXKlNjgWUxnc8gCoYaAG3MN1aNJJ5FIWhws3O+9Jc3zV52V2q2TQ7vdEmpnEOcXaAHW0aclcppB9niont3rUq4okIQhCFBxlSq2ozK3NTIIfl+IEkQ4SdBf16AGNxcHCwy38ehPaGFpuc9ypn4trAaJc0mmW5spjO3N3he4dAMjrrdcw+n5CtBfd7Sb5Akjr7VvNlMtMcPNPTYdyrsFt1zWUwGNaxogzN2t7oywJ5EmOYunTUcb3us52InK7TbM9A4flLHM9rBkLDpF9Ov3V/hs9drHZcjczXSTc5XAw0DgYiTFjorFDsqWOUSPcLA7tSq9VXxujLGjMq5XQrFVTtfHEEU6fxHWOE8PFYm1K1zT9PD9x4buj5oFu7KoWuH1E32jS/n2eKkbM2eKQvdx1P4DorWz9ntpmXObjqfQKptHaDqp9hk0aD1PzJTlorNUDZ+16Vd9VlN2Y0XZXmLTE2doeI8k0OBNk4sLQCp6cmoQhCEJNR4aCToBJ8rpHODQSUHJRMPiGtY9xIgOeRfmS78VE2VoaXE5Zp0jh4DyCVgD/edXk+oH5J0Zvfr9E5+YaehIxNVoNSSAS0NHkHO/wBR9E18jWk4j8zSE2a3rPoo1fEBtKm0xLnNty72b2MKEStbEwX4KSR45Zx60namBLTvqViLmPmPxWZtGhdG76qnyIzPv7hbWza9srfpajMHIH09ip+zsYKrZ0I1HL+S0qCsbUxYhrvHzisyvonUsuE6HQ8f8b1l9gVPqW2XU9KeIGnDvd5p8nhw8yq728nMRuK6AO+q2aHnVvp+LL1eVMsVeWduX/WNr4eh9mk1pPiSajv8rWKAjHMGragdyGzpJd5v7DzKZ7YPdSeHb05Hgg09ROWxyngSNZtFlYqbg3vkVy0eazJfnbYnu3Fz3SYFuV48Vngv3blYNlJw2KDHAtZmaGxlfcNcR3iNIv8AJSh4a7Id6ab2skYtzRTa2k12fV7yQDpBaAOH58UmJmEBuqMJvmtT2V2TTbmzClUAylj4BNxJBPMFXqeNovoelQyOK1DnWMEA8CRIHlxVu6iVTsraTs5pVT37ltokcRHyj8FBFKSS12qsTRAAOborcuU91XVHh9n1hkmpMZZbncRZrQ6bS6e87hBI82p+ILjtmVt3kFYj4TmzOOm6zD/xvP76EYgk/wBnYmCN/HfqOFyTD5AGYRAaCSLG4CM0Ym8Ev6hXhwNQOJc0g5i2GgiWwBBzAXRmjE1S6dR1Ck8vMnMct5N4gE2m86AWjjJNerqRTwl57OtWKSmNTMIx29SZ2Jh9ar7udMfifNZmyKY51Mn3G9vft8lqbZqhlTR5NGvt2eat8wW7dYC451kEoVN2b2AzBsLWuJJe97nDu5sxJgt0tPBMY0NUj34ldZwn3UaM4RdCM6LoTWLZnY5sxmBE+KinZykZZxCQ6LOs2BUn4xEjjwBMe0LONA4/yyVcROvrw8FzBY4YZ9RjyXd4m3nz8fZNgmFM4sOefoEuPAbFJxuNbWMHumSQR0AaJPjHumPmE5toRfyTheVwb0/hdw+wnPpk5xcGPz9inMoHPaHYkroHNcWk6ZLRYJmSm1pMkAAnmtaNuFgaVI0EBVNYfV6wcPgdqPmPLVc7KDs6rEjfsd8I7NR3LqYXDaVIY3fe34O/Qql+kY5DhsQw99jrdYh7fESPda1aLhrx83hN/T77mSndvH4PmvWcNWD2Ne3RzQ4eBEj5pQclnubhJady8mwlTe7XxdTgwvaOhBDP9LvVQw5ykrT2oeS2dGziR6n2ULa+PdVc7eMYQ2WgSbXs6x73C1xbgkklLib2XOtbZcwtTvU3uYaTB3M7MzTBHEkmR5Ia/MEiw4oOhCb2pQotcN05xBZN+9ebSTp1TZBHfmp7CSM9V2lgshacQC2mQTLbzyEgmJTRGGkF+iTHcWbqrChtLDU5c0Oc8QBmhs9Z0FufJTNkibmNU0sedVOr9p2sDJGbMJLm6CdIm/qpTUgWTRESqBm2HuMOcXOLyaZ0LCYkiTYTPSPFQiW56eKnxEDDuWr2RtUVGxJLgO9IA1JHDw9CFZjmDslVe3CVP3ykxJiN8lxIujfIxIujfJMSFWbRqbx7WcBr/Xh81g7RcaioZTjQa/OpdLsoCmpH1TtTp2fnyVm2pAgaBbrSGgAaLm3OLiXO1K7vk7EkulMcToqtVXQ0zMcrreZ6gpI43yGzQn8gHxFc6/b1VUOLaOK/Sc/wO0q8KOOMXlcknEMHVJ9LtqbN8mHouPQeqTlaVujbo+ss5JfoNsMzbNft9wjl6U6tSgWu0P8AXmm/6ltWk/8AUR4m8fyMu8JeRp5fsdY/OKbrNc3w5rZoNtU9XzWmzuB9DvVWamkizOiZ3y1cSr3UavhabzLmgn/j8lC6KNxuQmFjTqmcTRDQ002szAi7pgCZJtcm3unMgZe7QLhADGkXVga3Ioa9+jhbtUzsH8T4KFtPG7sNd1g9QdU4uzTQbBVm0NtUt1Ta4y5wbEcOpPBRVNA+qpnWGguOsbh5KzQ7QbS1TSdCbHqPy6ynahri8EkkFoiTpFiBy/moaGYVGyy3ewju3eBstrkjS7ba4aSA99s/EA9q9d7DY/NgMMTchgaf3SW/gljdzQm18WGoeBx8815v2UqTWxT/ALzyfV73fio4DmSpP1CbRws6PQBNbRY3eQ0gNteLD0+LxUcgGNYkbjguVLbtDLThs1WC2VzY5XzCbcgQpQ+wsMwo8OJ2eRVbiMryC1pbInLrB4gcwoHAE5BStJGqSA/Ie8ctpGsCbGNNRCBchF23UilhjTqhrmZhNjEgkjSPtDVSNZhdayYX4m3BUMUDnymASeJj1nSeqZbNOxZXT1LDOuMgBZqbA948zrpZBa45cEuJo53FS8JjXUoy5STrY2E2k8rzZOY8tyCY5odqtFh8Y17Q5pkHirYfcKq4EGxTu+S4kl0b5GJF0b5GJF1Ew7pe5yxaD9ypklK6Xap5CiigHb2D3Kl75bWJc1dSMHSNQ9BqfwWbtLabaOO+rjoPXqCsU1OZndG8p/EY4M7rPM/1qsai2XJVu+prCTfMN+aDoVuaqbEOTi71BdXJ1MrqI2sjaGsAA4BZrnFxuc1zfJ+JJdG+RiRdG+RiRdSsNtEizrj3WFtDYsU/Ph5r+jIHu06wrkFa5mT8wnMXREZ2XH9XUOy9qyCT6WqycMgTv6D6HepKmmbh5SLRQd6ukBus66HFXMTYxY6phaXC+5QcXjgLhx6jw+RWXLNncKdrdxVJtraRqhrRwMz5ckw1Fhc9aXBfIKkdTgXW3Q1JcGsbw4bvncOJ0z6iIC7irHaxz4dj/XzBB94WBSt+nrKmm3EG3ZYjwJXbl/Lw0lVvDm37bg+Nle9kNsmlhKbBwL+I41Hn8UrX2FlfrKcPmLuryCp+yzoNf9r8SliNrrK/Un+11H0XNqUgx0NnKZOXgDp5BDxZYMTsQUWhWDXd7NED4RcdDfRNFlKbkZKTjq4DhlOYAQZ631SuOeSSO5bnlmmGvJ+G1jxi3L+SZY3yT8hqnMTXq04O+LgdQCXajqpbm2qi5rj9tlFd3xOh1/O/FRWKlu1OMrWI1BAAk3aB4a+aUuRYmyKrMzg0EtYQP1iYBgnp0CUOBTbEDNX2y2sawZYmLwTHuVM0i2SqSuN81N3qfdR3RvUXRdG9TXus0lPiGJ7RxI803RdAWZsr+m49Pot/9Ru/eY3o9U9TJcQBqbBaUkrY2l7jYBc+0FxAG9XOMcabBTZcxcj5+JuuTo8NZUmqqDlfIbugdQ81rz3hi5KPXf8AOlU4Dr2Pdsel4+a6n6iPm877tOnK6ycDs8tNUo03CZBETPkmishdazr307dEpieL3Gi4GOPA6SldVRN1d8+a8N6BG86BdFJ5+ybx7mAkNZCL3cMr+Aue4I5KQ7vhXCx1u6b/AM/yKUVcJvZwy/HuEcm/gu7t/I/1H5j1SfVwnRw+X9ijknjcp2zK7mOyuHdJg8gdFjbXhiqmcpGeeMxxI1/IV2kkdE7C4c0+Cbx1Dd1P1Tcfl6rT2JW/VRBzvubr6Ht81BWQ8lJYaHRQ8ZXDGB5OvDzcP9K1YYZKh+Xeop52MjyGSoqNM16oYIbmPkLTPoElfs8xYXMzB1TKKflTgdkdya2lgjReWOIJHELIqYw1wLQbZK9hLThcRdVOJN/BddsqER0zTvcLntWFWPLpCNwU5t8G7pP8Urna/wDb2wTxb5tI9F2eyBymy2N4PHg8FNbKwznUmkAxf+IqBdJMRjPzcpOzRkxOKZ92o8ej3hPbk4rnv1ELwQv+ZgFSMRiM7SC3z5cv+Epddc82PCQcSgZdY+ajGeqsk2zCTh64NniQBEtF/G3zTxqmvuIyW7ynWUqZaS2oDHOyMIUPKvBzCZDIvJH5JuisAByl07AEuuPvCR6p4VdzrkgDLo1TOIcS6SBwmBy6phdnmpWAYbAobXj4OPMB3ulvwRgv958VKwdao8gyMotGnnA4pwJUEwjYLWN1Y71Puql0b1F0XRvU1+bSOhSwvwyNPSPNKc+FnbLP7ZHT6Le/UgtOw8R6q07NszVSfuj3NvzVfb05ZTYB/I+AzWbs1mKXEdyi4vabi95B+I+wkBW6aijZCxrhoPE6+KglqnF7i3f6JI2me9Ab3iSdbnzNtZsn/RMOG7jzRYdXzJN+qIvYDM5/PFcrbRc7WNCPefwToqSOK2G+t/C3560j6lz9eHrdcbtA6w0m3O5b8J11CDSNIsHG2fD+Wo0394QKg8Bu8NDqljaroi3D2j8vcqM7PixYs/8AN/fwCd9W+1kVNrO1OXoeRMxx6n1Q3Z8TNCflvYJfqnu3fM0mrtVxEGIn/aY9glbRRRuxC/y/uj6l7xb5u9ky/HyCLQXZvNTsjY1wI3C3Z8Cjc9xBB43VttLEb3CNqN+JpAPrlP4FZmx4BT7YdTPya4HL/kPUK5WyGSiErdR/grMVKpLYJMcp6nh5r0NjWsfYC3+AsAlzogSflz7qITBkWKsEA5FRNNjcKNiqh15zJMnzMAkqCazW5MurMIxuzdbrTeLohsfpGvN5yzA0i51SUskjxzm4QPmiWqijYRhde/zVTG2wbzzn+KFyW1XX2r1NHkT6ruf0+y2z2dLr/wDID0Wu7EbEFTBUnnU7zn/3Hxx5QpI2jCFar6gtncB0eQWe7RUtztXEN0DzmH7zQ781G/J5VTaY5XZLX/2kedvUJNWHa+KDmuOjlLDcKqdWIzRdtwCRzHHpdJZaQcHgB2qCwhrMpg6zMTqgJ98TXA55+i41t4fabyP5JVFna8fUlOYBEGUicxzswRZda8TBFvCUiU31Az67Jb6gBtpwQUMxFgO9dZUMiIHj1QLpHhts79ilYMxPw35J11RndmBn2qRvEXUF0Z0XRdG8RdGJSK7u6CsyiOCV7F1W3P3qOGoHy49wrvsw79FXdxA/0kqhtrnTQtOl/ULN2Z/Tkd80Wc3i6K6x7ozoui6DURdKLnRJfXgE8hPpdF0Z3HSmaeNEEk8T5AHKE4hPLD86rrpxYyGmbtzl55gjLYeaTDlZWGzmwFrce63kpdbEtqsyjusYMxMySTAiOpTuSMhDBqniRuHm5Bt7k/O5QnawmNheyoEX8rpS9hixjSy1Gyh/0NYftfIKttGMQ7epg0nRvbm5FM/lNnSk9Ky7l365wJisCRYxp87+yY8EiwNipo3AOu4XHBNNaGtiO9q50ze9gPTUqtT08kbsTnkq7PURyMDWsAPFRaqvBUCrDbH6PCsZxJE/xH3hefSScvXTTDTQeXkCvVdlwcjTwxb7XPzrIXsPY/BbvBYZhFxTaT5jN+K02N5oWLWSF07yOJWB+lvB7vFUMQNHtyO8WEn1LX/5VBO2xBWhRNFRRy051zt2j3CztSvAlRLgGAufh3qM6u8tmIBMC2ukj0I9UXF7K+yGJpBOf4SG0zEg31+aN6svlbyRJGQIHePRMku4k/knJGYCLtUltSwGvMpqQCMHnZHryXajhBvprwSBSudcXbmmm1SAJgzz5eI0Tt6jlbdoLDvOn5St9Yd30RZRtLmuN3dhT1KreyRMqXAR/CpG8SrLxLm8QlxI3iRGNTsK7Owt4j+gsyp/anEm4rr9kkVuzpKX+TdO3MeKuuxlTMK1PmAfm0qjtwYTHKNx9isrZDsXKRHI/wCQsy9xBIOoJB8rLoGkEXCxSbGxSd4nIxJNar3T4JQLmycx3OCYZiZBnjb2TntsclPbTrCpqVVzMszII8CCM1/AqWwK0jG2S9tPbJWVF2axgkcvIzKiBIdlvUEjGnd+E6x1xfvSY8tD7FSskdEeUYNNeHR86lDJE137bjr8+dqmT/yoJJyXiUDfr0qwyIBnJngtVgxu9nvJ+3m9zkHyVORjpf1DFHe5YBfrsXHzA7ErXhuzXvAtivbvsO9Zdy9CXNhcwWHNQluaHXMR3Y4XFy4mfZZtTWvp5AHNuCtiloY6iIlrrOHFRampHEEg9CNVejkbI0OboqMkbo3FrtUnCUM9RreGp8Aqu06sUtK+Tfaw6zorey6P6qqZHuvc9Q+WT+0qJxOKo4dv2nNYY4Zj3j5N+S42jhLIW31dn2aD1K9MZMA6SXcwWHWMz5gL3prYAAsBYBa65S91lfpL2Sa+BeWiX0iKreoHxD/CT6BRTNu1X9mTclUC+hy9vFeSYB28a0anTzVTFYXK5vbdI6l2g5rNHG47dfFaPEYVrmtY6nkfcnSL5cz4b0aLeJWXHIQ9z2uu2/bloM+k+QQ9hc0Aix8Bff3DRU1SiWuc2DbpEiJmPBaTHYgCkZSyupXNH91x0hNVWQYOo6R/Q18lIclQqMVNIY2k5fO5Ns7t0ibLOZiGpkkHQHxKVX48bXDE8WtoBwSnkwDAKQKw9zAwZ6l2vj+EhlQ8kpSYAWi+fYE+yp0QqNVEAwODh1aeCczJFm3RmQjEjMhGJPYPE5HA8ND4KCpi5WMjfuWlsnaH0dS2Q/acndR9tVebOr7jEsqfYf3XchPHwmD5LJmaaildF/JuY7PhXQ7SpxS1jatn9N+RtoCfQ696Z7X4E0q5cB3aneHj9ofj5qxsepEtOGnVuXZuWBtaAxTlw0dn271R5lqrLxJvEP7qfH94U8BzUQO+as4MrdC0HuJdfp9lz6mSQRcRHsdfZRGVrCQVahdbqufNO06D2ERe0k+An8SpQ+NzSwaEJHtxWdoQfM28lYYaiXwSACH38Ij8Vq0dGBDhPHO+/JY1XOTNcaDRWOFwpc4MbcuMfzT+Sp9n0z3Pza3M3tu9dwTTLLVStDcicsvNXvamqGMp0G8ACfACB+J8lzP6ThfU1E20ZdXXA7Tc92QWrth7Yo2UzN2Z7Mgs5Rol7msbq4wF273hjS47lhxML3Bo1K1LuzFJjMxc+Ww6QcunC3Bc7NWySrqYKGKEbydDmsViyMzo0kroIMXJtxa2XPz4eUdh0uVLwrRRpmo74joPkFyW0ZTtOtbSxnmNOZ8z2aBdfs2EbMonVUo57hkOvQdup/Csvop2ca2MfiHXbSaYJ4vfYejcx8wpC4STFzRYDIdQyHgtSoBpaFkLjdxzd16nxK9hUqxUl7QQQbg2IQi9l4RtPZf1PG1KDh3CZYdJaZLf9viFnStLSbLW2pTtr6Ns4F3N19fdWbSC6AAJEmQ0kkg8SLHXRZ1i0XcdPnHz0XM4G4HED53Jl9SahJkloI8otHmVPGcA602KqwRPxcPnmmqjQ4kmZzNB5CSbBPdIVXqZhNJiPV5obhgc45adbA/mmmQixVdobc23aJDcMzvADRwHmSUvKOsCU9xBcfmuSGUBlc7heB4cUpkOINUsj2uiAtoSkuwjCJ53mOoHzSiQpGyBrhnu/CXQwrfafeEjpCgsa83O9dZhwWNPST6T+CQyHEQoWMabH5vSBSBjrMeRhOxlSsiY/QJX1cIxlSfSjgj6uEYyj6UcFKoAFuR2ipVDC13Ks1XSbMmZJCaOozadL+XstFhQ3FUdxVPfb8LuJjQ+PArHe40s31EX2nUensm1VCcPIS5/2nj+eKzOL2a6m4tcII9D1HRdBDUtmZjYcvmqwH0WA2IVdtKlDJ6hXqZ13EdCjdAGZqvw2FfUJDGlxAkgCbaT7rQuAc0BpdoLqfsTDOe4skNj7xgA+PDRRzUbpWlzNQnQzBrgxxtfirDG4Foe9rXZm3AcpaTZjzLie2zbG3+EyqrWMGGN1yCPl04BoNV0hIaLnQLC1OS0mzcK3C0zWq/GRAbxHTxK892rXS7bqW0NH9gPOduPSf8ApG7iV01HTsoIjUT/AHHQcOjrPgs1jMQaj3PdqTP8l3VHSx0kDYIxzWj4es6rn5pnTSGR+pRs3F7qqyoRIabjxBH4p9TEZYnMG9SUsoila87lY7d7Rb1uSmCG8SdSs+l2cWuxS7ty1araYe3BFv3+yp8FhZ77vhF78evgqW2tqln/AJWnze7I23X3dZ8Ff2JskSf+aqMo25i++2/qHj1Kt25j85gaaD81HHSjZtHhP9R+vVw7PErSpZTtfaIf/tRZjpO6/SdegBew9gNifVMGxrhFR/6R/i7RvkIHkoom4WqTaFRy05I0GQ7FpFIqSEIWI+lLs9v6Ar0x+loAm2rmauHUj4h4HmoZmXF1qbLqhHJybvtd5/MlhdmYsVmtcfjaIPjGsclkPjDcgq9dQmB7mD7Tp7dilOoyZ6z42iP65IGQssh2zwRYcb9iR9Wtr9oO9P6KdceFlGdm3Bsd4ITrGRPW58U0gFTMoGtN/m/3TJw5AseIPoNPn6pdSq8lA8G7flggAw5sWPtLb+4SWFwVX+lmLcOH5ZIdRcLDQx7CSPNw904W1+fLIdQzcNf8+YTjaJnpkDfCI/JJu7bqz9A8kZ5W7jknd33co6DyBn5JLC91MKAAfNP8JplA92eDSD4kylvqiGjcwgk7k7u0XVvkkbtF0ckjIi6OST9KoQQQYI0KozU9rlum8Lap6psreSn7D83q7p4ynXaGVgA7g7TzngemiyRHLTuxwHLePmvmo6qiLdcxx91Wba7MVCwinD5iLwVq0O2YuUHK83y/CyKikJYcOahbEwdXBuc6LuaG3abcdeN4XawMpp25StPUR7rB+onp3EhhHWCmaeEOZxAcS4ybE/ILSZ9PTgnEAOkhZ0rpZ3XIJPQCpbtg16rHBoLCQQCTlI6jqsqu/Uuz6dpGPEeDc/HQK5S7KqXuBLbDp9tVwYephAcxDqmaQ5paSG5nSAHfDmGXhaYlYnLVu3ebGC2Lfe4Bv0j7rZ5A24rTwUmzzidm/wCdyrNo4zE1X5nOEXgWtyETGmp1ldNs3Zcez4uThGup3k+yyKqrFS7E/sG4flQmtrA3MiR92I709QdPTzWiBJdVyYrZeqkkKUkAXOijYC42aLngpNHCAd59hy/NctX7cdK76ehBLj/Ienucl1+ztgthb9TXkBo/jf8A+3sO1RdoYzNYWaPf+SubK2Q2jHLSm79SeHG3TxKqbV2u+ucIIBZl7Ab3cOroHepX0fbC+uYvePE0aJDjOjnatb1v3j0A5qlPMaqcv3DRdPHCNl0AhH3u1PXr3aBe2BOWOuoQhCFxwQheM9sdiHZ2K3tMH6vWJ/dMy5nSNW9JHBUKiKy6OnkbWwcm772/L+6fpODgHNMgiQVQOSzHRFpwkaJeVCTAjKhGBGVCMCMqEYFzKhGBQcJjW1Kj2MuGanhP3QeKe5pABKXk1PypiTAjKhGBGVCMCMqEYFBq7SY1xaZkGOH3c83OnCeaeIyRdNNr2Tn1+lpnbJka8tUmByLNXfrtOYzDUA9CRIBHXgpotkPqc/tHFB2wKQYfu6PyrKhjKlOzXGOWo9Cq9Ts2SnuKmEPb/cL3/wC4WI7U9k1HtDnQyFj+GXkcj2ZqYzb9QatafUfiqjNmbGn/ANx8fXYjvt5qCem2pBo1sg6CQe0H0SanaSp9xo8ZK1IP0hs6TMTlw6MP5WLUbVrYcnw4esFV+J23Wf8Abyjk23vqugpP0zs+mNxHiPFxv4aeCyJtr1MosX2HRl+VWkrdthHAeCzwQTlqu7sngVUmr6aH75AO32V6DZtXP/Tjceyw8bJTcKeJhYtR+poQcNO0vPcPfwW/S/pSc86oeGDozPfp5oNVjPhuf64qoKHaO0iDUnAzhp4e5V36/ZeygW0oxv4697vQBQcRWLtfRdHRbPgo24YhnvO8rmq3aNRWuxSnIaAaBV5pPr1WUKQzPeY/5PADUnkqG1KvEeQZ/wDL2910/wCndmtiZ9dPoPt9+3d3r3LszsRmDw7KLLxdzvvOOp/LoAqLG4RZSVNQ6eQvd2dAVqnKuhCEIQhCFC2xsuniaL6NUS14jqDwcDwIN0jgHCxUsMzoXh7dQvGcRhqmza5oVpNImWP4EfeH4jgffMmhIK6M4KyPlI/u3j54K5EG4VRZ+FKASjVBal5WnmPP+X4p9mFMs4JL2R/X4JC0hKCCqKpsmtULmvqkUy4nK3WDeMx5H2TxI0aDNOwqViXNwtEljC5rNWj4jJ4c9U1o5V1ic01/NF03s3aFWo7vUnMaCRm1kgwBlmW8504SnPY1oyN01hLtRZWsKFSYUQhGFdypc9UlgmTs5jySWAzqSrdPSzz/AGDLidFUqaqCD7znw3p1uzaY+yOXlyW/TbMjjzfzj06dy52q2pJLkzmjx70h+Ap37gvrrfXr1PqtPA3gszlHcUp6kCiKhuxjc2SZdpABMG1raG6zKqjoJHWla2/RkfBatJW7SibeFziOBzHZdK3yoO/TFM7nRvcO4jyB8VeZ+rKuM4ZY2m3WD6jwXd90UX/hp7fsmPcfQqb/AMWRu++nHeD5hJOI6e/8ko/TF/vmPd7lIf1dh/pwD/u9mpDsQeitQ/pmjYbuLndZA8gFUm/Vda/Joa3qFz4n0TFV5OpWzT0cEAtEwDs9dViVFbUVJvM8u69O7RMOVlVgoONxBBDGXe6wAvrYefRZe0K4QjAz7j4Lp9g7FNU7l5haMcf5dHVx7uK9R+jzsj9Up72qP+oqATN92NcgPPmfyWLFHhzOpXQbRrOWPJs+wadPT7LZBSrNXUIQhCEIQhCEIVT2k2BSxtE0qo6scNWOiA4flxTXsDhYqxTVL6d+JvaOK8jr062zqu4xAJp/YeAYI5t6c26hZs0BBXRft1bOUi13j391b06zXAEEEHQhVLFUiCDYpluPp37wFyLkAmLGBPPmnYCmYgutx1MgHMBJcBJAnKS0x5hBa7RF26rox1L/ALjOH2hxmPW6MLuCMTeKSMbSdHeYeRkG8cOsSjC5GJq7Tx1IxlqMM6Q4XnzSYXcEuJqkMuQBqTCA0k2QSALrQ0tlU2t7wk8STHotBlOxozzWc+d7jlkmjjRlLWMEC08PLmr0FK6QZZBZ9RWNjOeZUKIELbjbgaGjcsCR+NxdxTTlIoimnJwTSouKpB7XNOjhB8/kgtDhYoa4tdiCYp08k5SRJk8TpEAm4EcuaiFHDfFZSmuntbEo+IDpGUgC8zxsYjleFO8PI5ht2KpG6MEmQE9tkjC0Q1ty8vIEku7rY5alx628CqsUFQ113vyVyeppXMsyPPut05apL65uGNc9wMEC0Wnj5aTqppquOLXXgoKeilmzAy47kshwjM2CRPMcJE25jUIp6lk2l0tTRvp83WsdEhytKqFXYzFwclMFzyYAAkyeEDU9FlV20RFzI83eX5XUbE/T7qm09RzYxxyLvYdPdxXo3YHsR9XjEYkB1c3a033Uj3fc34aBYrIzfE7Mro62uDm8jBkwZZb/AMLeQpllIQhCEIQhCEIQhCEIQhQNtbIpYqmaVZgc06c2n7zTwKa5ocLFSwzvhdiYbFeQ7e7OYnZji5s1cOT8QGn7YHwnrofZUZYLLooqiGtFjzX/ADTiq+hUpVJcNTcyTPCJveCB6KucQVSandGecO1PGkyIi1+J4uzXvfvXukuVDYJAwzJkybggSYBBLufMkpcRSYQliizly4ngAB7AJMRS4QncLgg9wDGkkQRc2iLk8NApI45JXYWBRyyxxNxPNlpsFswNu8yfYfmtqm2WxnOkzPgsCq2tJJzYuaPH8Ka9k6knoTIV5tLEDeyoOrJiLYkhysBVSlYXD53X0CgqZ+SblqVapKblnG+gUrE4Om0SbR1/A6rLNVLnzlr/AEcItzdFWYemKtQWDQeVpjlylXY3vgp8R1Ol9yzpGR1FTgGQGtt6tq+Gotb3mtAH9a6qgZpC7FiN1p8hEG4cIt1LK4otzHLpwW7RmUx3k7FzdeIRLaLTeorlcCzyklKkTJoNzZo70h0iQZAgGR0Ub4Y3/cLqZlRIz7XELtesbue8niS4z5SeHRIBHC3cAn/vVUgABc46WzVfRNXFVNzhWOc46kcBzJ0aOpWLVbTdIcEPeu02b+nIqVonryL7m7h18T0aL1DsZ2Ip4Mbx8VK5+3FmTwYD89T00VGOLDmdVcrdoOn5rcm8Pda4KVZyEIQhCEIQhCEIQhCEIQhCEISalMOBBAINiDcHyQgEjMLzztP9GrXk1MGRTfruyTkJ/VN8nhp4Ku+AHNq2abaxAwTi44+/HzXn2NFbDv3eIpuY7qInqDo4dQqbo7K6aWOZuOBw6vmnauNxQOhTcKoSRvjNnCyt9jbMfX7x7tPnz6D81cpKJ02Zyb80WbWV7YBYZu8uta/C4ZtNuVggfPxPFdBFCyJuFgsuammfM7E83KeUiiSXIQmnpyRNZiNCQeiZJCyQWcFJFO+I3YUzVJOpJ8SkjpomZgIkq5X5EpkqdzGuFnC4Vdr3MN2mxTNQzrdNZBG3MNCdJUSvyc4qO9WAqpTLk4KIpDjCCQBcoa0uOEZnhvVbi9rtacrAXuNhGk8up8FmVG1Yo8o+cfBdRs/9K1U9nT/tt/5d27tPYrvYXYPE4sipiiaNLUNjvnwb9nxN+ix5XzVBvKcuC6eJ1Fs1uClbd292ved/UMl6jsbYtHC093QYGt48S483ONyU5rQ3RZs88kzsTzf5uU8JyhXUIQhCEIQhCEIQhCEIQhCEIQhCEIQhCibR2dSrtyVabXt5OE+nJIQDqnxyvjN2GywO3PosYZdhKhYfuVJc3wDx3h5yq7qcblsQ7YvzZ23HR7aKjq1No4ERXoZ6bRGZokAftssB4hWI6yaIWcLhVpdkbOqyXQvLXH5ofQp/B9ssO/4szD1Ej1bPurjNoxOydcLKqP0zWR/ZZw6DY9x91c4baFKp8FRjvBwVtk0b/tIWNNR1EP8AUYR2KS5SqsmXpQmplyVIUy5OTSmnJwTSo1aoBqQPEwgua37jZKyJ8hsxpPULqrxO2KLftSf1b++iqv2jTs/lfqzWpB+ndoTaMwj/AKjb8+CiUMdWxBy4ai555gZo8YsPMqlJtd7som9624f0lDEMVZL2DLxOfcFoNm/Rziq8OxdQUm/dHed6Dut91QkM0xvI5akc9DQjDSR58fycyt92f7J4XBiaVOX8aj+88+Z08BCc2NrdFSqK2af7zlwGnzrV7CeqiEIQhCEIQhCEIQhCEIQhCEIQhCEIQhCEIQhCEIQhCEIVRtLszha8mrQpkn7QGV3+JsFMLGnUKxFVzxfa4rMY36KsK69OpWp9JD2/5hm/zKMwN3LQj21O0WcAfDyVbU+jPEU/7nGkAcCHt/hdHsgRyN+1xTjtGmk/qwg9gPmFCxHZjaVMEjE0iBzc78aR+afytQP5poZsuTWHw/8A0q+thcewwa1Mk9Sf/rR9VUj+XzuThs7ZbsxEfnapFHs/tKoYFeiP3j/+SX6ipP8AP53Jpptksz5H5/3KdS+jvGVPjxbR4F5/2ppMztXnvKBUbPi+yAdzfYqww30TU9auIqO55A1vu7MmcgDqU87acBaNgHzostBs7sFgaNxRDzzqEv8AY29lIImBUpNpVL/5W6slo6NFrAGtaGgaACAPIJ9uCpElxuSnEqRCEIQhCEIQhCEIQhCEIQhCEL//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 name="Picture 9" descr="abiotic factors.jpg"/>
          <p:cNvPicPr>
            <a:picLocks noChangeAspect="1"/>
          </p:cNvPicPr>
          <p:nvPr/>
        </p:nvPicPr>
        <p:blipFill>
          <a:blip r:embed="rId4" cstate="print"/>
          <a:stretch>
            <a:fillRect/>
          </a:stretch>
        </p:blipFill>
        <p:spPr>
          <a:xfrm>
            <a:off x="228600" y="304800"/>
            <a:ext cx="3761221" cy="3429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533400"/>
            <a:ext cx="7924800" cy="1371600"/>
          </a:xfr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anchor="t">
            <a:normAutofit fontScale="90000"/>
          </a:bodyPr>
          <a:lstStyle/>
          <a:p>
            <a:pPr>
              <a:spcBef>
                <a:spcPts val="0"/>
              </a:spcBef>
            </a:pPr>
            <a:r>
              <a:rPr lang="en-US" i="1" dirty="0" smtClean="0"/>
              <a:t>Teachers incorporate writing </a:t>
            </a:r>
            <a:br>
              <a:rPr lang="en-US" i="1" dirty="0" smtClean="0"/>
            </a:br>
            <a:r>
              <a:rPr lang="en-US" i="1" dirty="0" smtClean="0"/>
              <a:t>In science class to help students </a:t>
            </a:r>
            <a:br>
              <a:rPr lang="en-US" i="1" dirty="0" smtClean="0"/>
            </a:br>
            <a:endParaRPr lang="en-US" dirty="0"/>
          </a:p>
        </p:txBody>
      </p:sp>
      <p:sp>
        <p:nvSpPr>
          <p:cNvPr id="8" name="Content Placeholder 7"/>
          <p:cNvSpPr>
            <a:spLocks noGrp="1"/>
          </p:cNvSpPr>
          <p:nvPr>
            <p:ph idx="1"/>
          </p:nvPr>
        </p:nvSpPr>
        <p:spPr>
          <a:xfrm>
            <a:off x="457200" y="2743200"/>
            <a:ext cx="8229600" cy="2438400"/>
          </a:xfrm>
        </p:spPr>
        <p:txBody>
          <a:bodyPr>
            <a:normAutofit/>
          </a:bodyPr>
          <a:lstStyle/>
          <a:p>
            <a:pPr algn="ctr">
              <a:buNone/>
            </a:pPr>
            <a:r>
              <a:rPr lang="en-US" dirty="0" smtClean="0"/>
              <a:t>Develop and improve research skills</a:t>
            </a:r>
          </a:p>
          <a:p>
            <a:pPr algn="ctr">
              <a:buNone/>
            </a:pPr>
            <a:r>
              <a:rPr lang="en-US" dirty="0" smtClean="0"/>
              <a:t>Deepen their understanding</a:t>
            </a:r>
          </a:p>
          <a:p>
            <a:pPr algn="ctr">
              <a:buNone/>
            </a:pPr>
            <a:r>
              <a:rPr lang="en-US" dirty="0" smtClean="0"/>
              <a:t>Make important connections</a:t>
            </a:r>
          </a:p>
          <a:p>
            <a:pPr algn="ctr">
              <a:buNone/>
            </a:pPr>
            <a:r>
              <a:rPr lang="en-US" dirty="0" smtClean="0"/>
              <a:t>Define and Summarize</a:t>
            </a: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9" name="Picture 8" descr="images (4).jpg"/>
          <p:cNvPicPr>
            <a:picLocks noChangeAspect="1"/>
          </p:cNvPicPr>
          <p:nvPr/>
        </p:nvPicPr>
        <p:blipFill>
          <a:blip r:embed="rId4" cstate="print"/>
          <a:stretch>
            <a:fillRect/>
          </a:stretch>
        </p:blipFill>
        <p:spPr>
          <a:xfrm>
            <a:off x="4953000" y="838200"/>
            <a:ext cx="3727912" cy="3581400"/>
          </a:xfrm>
          <a:prstGeom prst="rect">
            <a:avLst/>
          </a:prstGeom>
        </p:spPr>
      </p:pic>
      <p:sp>
        <p:nvSpPr>
          <p:cNvPr id="8" name="Content Placeholder 7"/>
          <p:cNvSpPr>
            <a:spLocks noGrp="1"/>
          </p:cNvSpPr>
          <p:nvPr>
            <p:ph idx="1"/>
          </p:nvPr>
        </p:nvSpPr>
        <p:spPr>
          <a:xfrm>
            <a:off x="457200" y="3429000"/>
            <a:ext cx="5486400" cy="3230563"/>
          </a:xfrm>
        </p:spPr>
        <p:txBody>
          <a:bodyPr/>
          <a:lstStyle/>
          <a:p>
            <a:pPr algn="ctr">
              <a:buNone/>
            </a:pPr>
            <a:r>
              <a:rPr lang="en-US" sz="5400" i="1" dirty="0" smtClean="0"/>
              <a:t>Social Studies</a:t>
            </a:r>
            <a:endParaRPr lang="en-US" sz="5400" i="1" dirty="0"/>
          </a:p>
          <a:p>
            <a:pPr algn="ctr">
              <a:buNone/>
            </a:pPr>
            <a:r>
              <a:rPr lang="en-US" sz="5400" i="1" dirty="0"/>
              <a:t>5</a:t>
            </a:r>
            <a:r>
              <a:rPr lang="en-US" sz="5400" i="1" baseline="30000" dirty="0" smtClean="0"/>
              <a:t>th</a:t>
            </a:r>
            <a:r>
              <a:rPr lang="en-US" sz="5400" i="1" dirty="0" smtClean="0"/>
              <a:t> Hour</a:t>
            </a:r>
            <a:endParaRPr lang="en-US" i="1" dirty="0" smtClean="0"/>
          </a:p>
          <a:p>
            <a:endParaRPr lang="en-US" dirty="0"/>
          </a:p>
        </p:txBody>
      </p:sp>
      <p:sp>
        <p:nvSpPr>
          <p:cNvPr id="7" name="Title 6"/>
          <p:cNvSpPr>
            <a:spLocks noGrp="1"/>
          </p:cNvSpPr>
          <p:nvPr>
            <p:ph type="title"/>
          </p:nvPr>
        </p:nvSpPr>
        <p:spPr>
          <a:xfrm>
            <a:off x="457200" y="274638"/>
            <a:ext cx="4953000" cy="1143000"/>
          </a:xfrm>
        </p:spPr>
        <p:txBody>
          <a:bodyPr/>
          <a:lstStyle/>
          <a:p>
            <a:r>
              <a:rPr lang="en-US" dirty="0" smtClean="0"/>
              <a:t>Class is in Session…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dirty="0" smtClean="0"/>
              <a:t>A Look at Mentoring for Spring</a:t>
            </a:r>
          </a:p>
        </p:txBody>
      </p:sp>
      <p:sp>
        <p:nvSpPr>
          <p:cNvPr id="40962" name="Content Placeholder 2"/>
          <p:cNvSpPr>
            <a:spLocks noGrp="1"/>
          </p:cNvSpPr>
          <p:nvPr>
            <p:ph idx="1"/>
          </p:nvPr>
        </p:nvSpPr>
        <p:spPr/>
        <p:txBody>
          <a:bodyPr/>
          <a:lstStyle/>
          <a:p>
            <a:pPr>
              <a:buFont typeface="Arial" charset="0"/>
              <a:buNone/>
            </a:pPr>
            <a:endParaRPr lang="en-US" dirty="0" smtClean="0"/>
          </a:p>
          <a:p>
            <a:pPr>
              <a:buFont typeface="Arial" charset="0"/>
              <a:buNone/>
            </a:pPr>
            <a:endParaRPr lang="en-US" dirty="0" smtClean="0"/>
          </a:p>
        </p:txBody>
      </p:sp>
      <p:pic>
        <p:nvPicPr>
          <p:cNvPr id="4096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40964" name="AutoShape 2"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p:cNvSpPr>
            <a:spLocks noChangeAspect="1" noChangeArrowheads="1"/>
          </p:cNvSpPr>
          <p:nvPr/>
        </p:nvSpPr>
        <p:spPr bwMode="auto">
          <a:xfrm>
            <a:off x="63500" y="-384175"/>
            <a:ext cx="304800" cy="304800"/>
          </a:xfrm>
          <a:prstGeom prst="rect">
            <a:avLst/>
          </a:prstGeom>
          <a:noFill/>
          <a:ln w="9525">
            <a:noFill/>
            <a:miter lim="800000"/>
            <a:headEnd/>
            <a:tailEnd/>
          </a:ln>
        </p:spPr>
        <p:txBody>
          <a:bodyPr/>
          <a:lstStyle/>
          <a:p>
            <a:endParaRPr lang="en-US" dirty="0">
              <a:latin typeface="Calibri" pitchFamily="34" charset="0"/>
            </a:endParaRPr>
          </a:p>
        </p:txBody>
      </p:sp>
      <p:sp>
        <p:nvSpPr>
          <p:cNvPr id="40965" name="AutoShape 4"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p:cNvSpPr>
            <a:spLocks noChangeAspect="1" noChangeArrowheads="1"/>
          </p:cNvSpPr>
          <p:nvPr/>
        </p:nvSpPr>
        <p:spPr bwMode="auto">
          <a:xfrm>
            <a:off x="63500" y="-384175"/>
            <a:ext cx="304800" cy="304800"/>
          </a:xfrm>
          <a:prstGeom prst="rect">
            <a:avLst/>
          </a:prstGeom>
          <a:noFill/>
          <a:ln w="9525">
            <a:noFill/>
            <a:miter lim="800000"/>
            <a:headEnd/>
            <a:tailEnd/>
          </a:ln>
        </p:spPr>
        <p:txBody>
          <a:bodyPr/>
          <a:lstStyle/>
          <a:p>
            <a:endParaRPr lang="en-US" dirty="0">
              <a:latin typeface="Calibri" pitchFamily="34" charset="0"/>
            </a:endParaRPr>
          </a:p>
        </p:txBody>
      </p:sp>
      <p:sp>
        <p:nvSpPr>
          <p:cNvPr id="40966" name="AutoShape 6"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a:hlinkClick r:id="rId4"/>
          </p:cNvPr>
          <p:cNvSpPr>
            <a:spLocks noChangeAspect="1" noChangeArrowheads="1"/>
          </p:cNvSpPr>
          <p:nvPr/>
        </p:nvSpPr>
        <p:spPr bwMode="auto">
          <a:xfrm>
            <a:off x="28575" y="-2171700"/>
            <a:ext cx="6819900" cy="4533900"/>
          </a:xfrm>
          <a:prstGeom prst="rect">
            <a:avLst/>
          </a:prstGeom>
          <a:noFill/>
          <a:ln w="9525">
            <a:noFill/>
            <a:miter lim="800000"/>
            <a:headEnd/>
            <a:tailEnd/>
          </a:ln>
        </p:spPr>
        <p:txBody>
          <a:bodyPr/>
          <a:lstStyle/>
          <a:p>
            <a:endParaRPr lang="en-US" dirty="0">
              <a:latin typeface="Calibri" pitchFamily="34" charset="0"/>
            </a:endParaRPr>
          </a:p>
        </p:txBody>
      </p:sp>
      <p:sp>
        <p:nvSpPr>
          <p:cNvPr id="40967" name="AutoShape 10"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dirty="0">
              <a:latin typeface="Calibri" pitchFamily="34" charset="0"/>
            </a:endParaRPr>
          </a:p>
        </p:txBody>
      </p:sp>
      <p:sp>
        <p:nvSpPr>
          <p:cNvPr id="40968" name="AutoShape 12"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dirty="0">
              <a:latin typeface="Calibri" pitchFamily="34" charset="0"/>
            </a:endParaRPr>
          </a:p>
        </p:txBody>
      </p:sp>
      <p:sp>
        <p:nvSpPr>
          <p:cNvPr id="40969" name="AutoShape 14"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dirty="0">
              <a:latin typeface="Calibri" pitchFamily="34" charset="0"/>
            </a:endParaRPr>
          </a:p>
        </p:txBody>
      </p:sp>
      <p:pic>
        <p:nvPicPr>
          <p:cNvPr id="40970" name="Picture 15"/>
          <p:cNvPicPr>
            <a:picLocks noChangeAspect="1" noChangeArrowheads="1"/>
          </p:cNvPicPr>
          <p:nvPr/>
        </p:nvPicPr>
        <p:blipFill>
          <a:blip r:embed="rId6" cstate="print"/>
          <a:srcRect/>
          <a:stretch>
            <a:fillRect/>
          </a:stretch>
        </p:blipFill>
        <p:spPr bwMode="auto">
          <a:xfrm>
            <a:off x="2895600" y="1524000"/>
            <a:ext cx="3381375" cy="44735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4953000" cy="1143000"/>
          </a:xfrm>
        </p:spPr>
        <p:txBody>
          <a:bodyPr/>
          <a:lstStyle/>
          <a:p>
            <a:r>
              <a:rPr lang="en-US" dirty="0" smtClean="0"/>
              <a:t>Class is in Session…</a:t>
            </a:r>
            <a:endParaRPr lang="en-US" dirty="0"/>
          </a:p>
        </p:txBody>
      </p:sp>
      <p:sp>
        <p:nvSpPr>
          <p:cNvPr id="8" name="Content Placeholder 7"/>
          <p:cNvSpPr>
            <a:spLocks noGrp="1"/>
          </p:cNvSpPr>
          <p:nvPr>
            <p:ph idx="1"/>
          </p:nvPr>
        </p:nvSpPr>
        <p:spPr/>
        <p:txBody>
          <a:bodyPr/>
          <a:lstStyle/>
          <a:p>
            <a:pPr>
              <a:buNone/>
            </a:pPr>
            <a:r>
              <a:rPr lang="en-US" dirty="0" smtClean="0">
                <a:hlinkClick r:id="rId3"/>
              </a:rPr>
              <a:t>This Day in History….</a:t>
            </a:r>
            <a:endParaRPr lang="en-US" dirty="0" smtClean="0"/>
          </a:p>
          <a:p>
            <a:pPr>
              <a:buNone/>
            </a:pPr>
            <a:endParaRPr lang="en-US" dirty="0"/>
          </a:p>
          <a:p>
            <a:pPr>
              <a:buNone/>
            </a:pPr>
            <a:r>
              <a:rPr lang="en-US" dirty="0" smtClean="0"/>
              <a:t>Choose one of the posted events to research and write a brief paragraph describing the details of the day.</a:t>
            </a:r>
            <a:endParaRPr lang="en-US" dirty="0"/>
          </a:p>
        </p:txBody>
      </p:sp>
      <p:pic>
        <p:nvPicPr>
          <p:cNvPr id="19459"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
        <p:nvSpPr>
          <p:cNvPr id="5" name="Rectangle 4"/>
          <p:cNvSpPr/>
          <p:nvPr/>
        </p:nvSpPr>
        <p:spPr>
          <a:xfrm>
            <a:off x="6629400" y="457200"/>
            <a:ext cx="2209800" cy="830997"/>
          </a:xfrm>
          <a:prstGeom prst="rect">
            <a:avLst/>
          </a:prstGeom>
        </p:spPr>
        <p:txBody>
          <a:bodyPr wrap="square">
            <a:spAutoFit/>
          </a:bodyPr>
          <a:lstStyle/>
          <a:p>
            <a:pPr algn="ctr">
              <a:buNone/>
            </a:pPr>
            <a:r>
              <a:rPr lang="en-US" sz="2400" i="1" dirty="0" smtClean="0"/>
              <a:t>Social Studies</a:t>
            </a:r>
          </a:p>
          <a:p>
            <a:pPr algn="ctr">
              <a:buNone/>
            </a:pPr>
            <a:r>
              <a:rPr lang="en-US" sz="2400" i="1" dirty="0"/>
              <a:t>5</a:t>
            </a:r>
            <a:r>
              <a:rPr lang="en-US" sz="2400" i="1" baseline="30000" dirty="0" smtClean="0"/>
              <a:t>th</a:t>
            </a:r>
            <a:r>
              <a:rPr lang="en-US" sz="2400" i="1" dirty="0" smtClean="0"/>
              <a:t> Hour</a:t>
            </a:r>
            <a:endParaRPr lang="en-US" i="1" dirty="0" smtClean="0"/>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533400"/>
            <a:ext cx="7924800" cy="1371600"/>
          </a:xfr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anchor="t">
            <a:normAutofit fontScale="90000"/>
          </a:bodyPr>
          <a:lstStyle/>
          <a:p>
            <a:pPr>
              <a:spcBef>
                <a:spcPts val="0"/>
              </a:spcBef>
            </a:pPr>
            <a:r>
              <a:rPr lang="en-US" i="1" dirty="0" smtClean="0"/>
              <a:t>Teachers incorporate writing </a:t>
            </a:r>
            <a:br>
              <a:rPr lang="en-US" i="1" dirty="0" smtClean="0"/>
            </a:br>
            <a:r>
              <a:rPr lang="en-US" i="1" dirty="0" smtClean="0"/>
              <a:t>In social studies class to help students </a:t>
            </a:r>
            <a:br>
              <a:rPr lang="en-US" i="1" dirty="0" smtClean="0"/>
            </a:br>
            <a:endParaRPr lang="en-US" dirty="0"/>
          </a:p>
        </p:txBody>
      </p:sp>
      <p:sp>
        <p:nvSpPr>
          <p:cNvPr id="8" name="Content Placeholder 7"/>
          <p:cNvSpPr>
            <a:spLocks noGrp="1"/>
          </p:cNvSpPr>
          <p:nvPr>
            <p:ph idx="1"/>
          </p:nvPr>
        </p:nvSpPr>
        <p:spPr>
          <a:xfrm>
            <a:off x="457200" y="2743200"/>
            <a:ext cx="8229600" cy="2438400"/>
          </a:xfrm>
        </p:spPr>
        <p:txBody>
          <a:bodyPr>
            <a:normAutofit/>
          </a:bodyPr>
          <a:lstStyle/>
          <a:p>
            <a:pPr algn="ctr">
              <a:buNone/>
            </a:pPr>
            <a:r>
              <a:rPr lang="en-US" dirty="0" smtClean="0"/>
              <a:t>Develop and improve research skills</a:t>
            </a:r>
          </a:p>
          <a:p>
            <a:pPr algn="ctr">
              <a:buNone/>
            </a:pPr>
            <a:r>
              <a:rPr lang="en-US" dirty="0" smtClean="0"/>
              <a:t>Deepen their understanding</a:t>
            </a:r>
          </a:p>
          <a:p>
            <a:pPr algn="ctr">
              <a:buNone/>
            </a:pPr>
            <a:r>
              <a:rPr lang="en-US" dirty="0" smtClean="0"/>
              <a:t>Make important connections</a:t>
            </a: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4953000" cy="1143000"/>
          </a:xfrm>
        </p:spPr>
        <p:txBody>
          <a:bodyPr/>
          <a:lstStyle/>
          <a:p>
            <a:r>
              <a:rPr lang="en-US" dirty="0" smtClean="0"/>
              <a:t>Class is in Session…</a:t>
            </a:r>
            <a:endParaRPr lang="en-US" dirty="0"/>
          </a:p>
        </p:txBody>
      </p:sp>
      <p:sp>
        <p:nvSpPr>
          <p:cNvPr id="8" name="Content Placeholder 7"/>
          <p:cNvSpPr>
            <a:spLocks noGrp="1"/>
          </p:cNvSpPr>
          <p:nvPr>
            <p:ph idx="1"/>
          </p:nvPr>
        </p:nvSpPr>
        <p:spPr>
          <a:xfrm>
            <a:off x="457200" y="2895600"/>
            <a:ext cx="5486400" cy="3230563"/>
          </a:xfrm>
        </p:spPr>
        <p:txBody>
          <a:bodyPr/>
          <a:lstStyle/>
          <a:p>
            <a:pPr algn="ctr">
              <a:buNone/>
            </a:pPr>
            <a:r>
              <a:rPr lang="en-US" sz="5400" i="1" dirty="0" smtClean="0"/>
              <a:t>Spanish</a:t>
            </a:r>
          </a:p>
          <a:p>
            <a:pPr algn="ctr">
              <a:buNone/>
            </a:pPr>
            <a:r>
              <a:rPr lang="en-US" sz="5400" i="1" dirty="0" smtClean="0"/>
              <a:t>6</a:t>
            </a:r>
            <a:r>
              <a:rPr lang="en-US" sz="5400" i="1" baseline="30000" dirty="0" smtClean="0"/>
              <a:t>th</a:t>
            </a:r>
            <a:r>
              <a:rPr lang="en-US" sz="5400" i="1" dirty="0" smtClean="0"/>
              <a:t> Hour</a:t>
            </a:r>
            <a:endParaRPr lang="en-US" i="1" dirty="0" smtClean="0"/>
          </a:p>
          <a:p>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6" name="Picture 5" descr="spanish class.jpg"/>
          <p:cNvPicPr>
            <a:picLocks noChangeAspect="1"/>
          </p:cNvPicPr>
          <p:nvPr/>
        </p:nvPicPr>
        <p:blipFill>
          <a:blip r:embed="rId4" cstate="print"/>
          <a:stretch>
            <a:fillRect/>
          </a:stretch>
        </p:blipFill>
        <p:spPr>
          <a:xfrm>
            <a:off x="4572000" y="1295400"/>
            <a:ext cx="3813429" cy="2888961"/>
          </a:xfrm>
          <a:prstGeom prst="roundRect">
            <a:avLst>
              <a:gd name="adj" fmla="val 7898"/>
            </a:avLst>
          </a:prstGeom>
          <a:solidFill>
            <a:srgbClr val="FFFFFF">
              <a:shade val="85000"/>
            </a:srgbClr>
          </a:solidFill>
          <a:ln>
            <a:noFill/>
          </a:ln>
          <a:effectLst>
            <a:outerShdw blurRad="50800" dist="38100" dir="2700000" algn="tl" rotWithShape="0">
              <a:prstClr val="black">
                <a:alpha val="40000"/>
              </a:prstClr>
            </a:outerShdw>
            <a:reflection blurRad="6350" stA="50000" endA="300" endPos="90000" dir="5400000" sy="-100000" algn="bl" rotWithShape="0"/>
          </a:effectLst>
          <a:scene3d>
            <a:camera prst="perspectiveContrastingLeftFacing"/>
            <a:lightRig rig="threePt" dir="t"/>
          </a:scene3d>
          <a:sp3d>
            <a:bevelT w="165100" prst="coolSlant"/>
          </a:sp3d>
        </p:spPr>
      </p:pic>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descr="image04.jpg"/>
          <p:cNvPicPr>
            <a:picLocks noChangeAspect="1"/>
          </p:cNvPicPr>
          <p:nvPr/>
        </p:nvPicPr>
        <p:blipFill>
          <a:blip r:embed="rId3" cstate="print"/>
          <a:stretch>
            <a:fillRect/>
          </a:stretch>
        </p:blipFill>
        <p:spPr>
          <a:xfrm>
            <a:off x="5486400" y="1066800"/>
            <a:ext cx="1328689" cy="1345528"/>
          </a:xfrm>
          <a:prstGeom prst="rect">
            <a:avLst/>
          </a:prstGeom>
        </p:spPr>
      </p:pic>
      <p:sp>
        <p:nvSpPr>
          <p:cNvPr id="7" name="Title 6"/>
          <p:cNvSpPr>
            <a:spLocks noGrp="1"/>
          </p:cNvSpPr>
          <p:nvPr>
            <p:ph type="title"/>
          </p:nvPr>
        </p:nvSpPr>
        <p:spPr>
          <a:xfrm>
            <a:off x="457200" y="274638"/>
            <a:ext cx="4953000" cy="1143000"/>
          </a:xfrm>
        </p:spPr>
        <p:txBody>
          <a:bodyPr/>
          <a:lstStyle/>
          <a:p>
            <a:r>
              <a:rPr lang="en-US" dirty="0" smtClean="0"/>
              <a:t>Class is in Session…</a:t>
            </a:r>
            <a:endParaRPr lang="en-US" dirty="0"/>
          </a:p>
        </p:txBody>
      </p:sp>
      <p:sp>
        <p:nvSpPr>
          <p:cNvPr id="8" name="Content Placeholder 7"/>
          <p:cNvSpPr>
            <a:spLocks noGrp="1"/>
          </p:cNvSpPr>
          <p:nvPr>
            <p:ph idx="1"/>
          </p:nvPr>
        </p:nvSpPr>
        <p:spPr>
          <a:xfrm>
            <a:off x="1371600" y="2209800"/>
            <a:ext cx="6705600" cy="2209801"/>
          </a:xfrm>
        </p:spPr>
        <p:txBody>
          <a:bodyPr>
            <a:normAutofit/>
          </a:bodyPr>
          <a:lstStyle/>
          <a:p>
            <a:pPr marL="457200" indent="-457200">
              <a:buFont typeface="+mj-lt"/>
              <a:buAutoNum type="arabicPeriod"/>
            </a:pPr>
            <a:r>
              <a:rPr lang="en-US" sz="2400" dirty="0" smtClean="0"/>
              <a:t>Use the following words to develop a sentence. </a:t>
            </a:r>
          </a:p>
          <a:p>
            <a:pPr marL="457200" indent="-457200">
              <a:buFont typeface="+mj-lt"/>
              <a:buAutoNum type="arabicPeriod"/>
            </a:pPr>
            <a:r>
              <a:rPr lang="en-US" sz="2400" dirty="0" smtClean="0"/>
              <a:t>Write the sentence on a sticky note. </a:t>
            </a:r>
          </a:p>
          <a:p>
            <a:pPr marL="457200" indent="-457200">
              <a:buFont typeface="+mj-lt"/>
              <a:buAutoNum type="arabicPeriod"/>
            </a:pPr>
            <a:r>
              <a:rPr lang="en-US" sz="2400" dirty="0" smtClean="0"/>
              <a:t>On another sticky note, write the translation. </a:t>
            </a:r>
          </a:p>
          <a:p>
            <a:pPr marL="457200" indent="-457200">
              <a:buFont typeface="+mj-lt"/>
              <a:buAutoNum type="arabicPeriod"/>
            </a:pPr>
            <a:r>
              <a:rPr lang="en-US" sz="2400" dirty="0" smtClean="0"/>
              <a:t>Attach together with Spanish version on top.</a:t>
            </a:r>
          </a:p>
        </p:txBody>
      </p:sp>
      <p:pic>
        <p:nvPicPr>
          <p:cNvPr id="19459"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
        <p:nvSpPr>
          <p:cNvPr id="5" name="Rectangle 4"/>
          <p:cNvSpPr/>
          <p:nvPr/>
        </p:nvSpPr>
        <p:spPr>
          <a:xfrm>
            <a:off x="6629400" y="457200"/>
            <a:ext cx="2209800" cy="830997"/>
          </a:xfrm>
          <a:prstGeom prst="rect">
            <a:avLst/>
          </a:prstGeom>
        </p:spPr>
        <p:txBody>
          <a:bodyPr wrap="square">
            <a:spAutoFit/>
          </a:bodyPr>
          <a:lstStyle/>
          <a:p>
            <a:pPr algn="ctr">
              <a:buNone/>
            </a:pPr>
            <a:r>
              <a:rPr lang="en-US" sz="2400" i="1" dirty="0" smtClean="0"/>
              <a:t>Spanish</a:t>
            </a:r>
          </a:p>
          <a:p>
            <a:pPr algn="ctr">
              <a:buNone/>
            </a:pPr>
            <a:r>
              <a:rPr lang="en-US" sz="2400" i="1" smtClean="0"/>
              <a:t>6</a:t>
            </a:r>
            <a:r>
              <a:rPr lang="en-US" sz="2400" i="1" baseline="30000" smtClean="0"/>
              <a:t>th</a:t>
            </a:r>
            <a:r>
              <a:rPr lang="en-US" sz="2400" i="1" smtClean="0"/>
              <a:t> </a:t>
            </a:r>
            <a:r>
              <a:rPr lang="en-US" sz="2400" i="1" dirty="0" smtClean="0"/>
              <a:t>Hour</a:t>
            </a:r>
            <a:endParaRPr lang="en-US" i="1" dirty="0" smtClean="0"/>
          </a:p>
        </p:txBody>
      </p:sp>
      <p:sp>
        <p:nvSpPr>
          <p:cNvPr id="6" name="Rectangle 5"/>
          <p:cNvSpPr/>
          <p:nvPr/>
        </p:nvSpPr>
        <p:spPr>
          <a:xfrm>
            <a:off x="1981200" y="1524000"/>
            <a:ext cx="3229474" cy="523220"/>
          </a:xfrm>
          <a:prstGeom prst="rect">
            <a:avLst/>
          </a:prstGeom>
        </p:spPr>
        <p:txBody>
          <a:bodyPr wrap="none">
            <a:spAutoFit/>
          </a:bodyPr>
          <a:lstStyle/>
          <a:p>
            <a:pPr>
              <a:buNone/>
            </a:pPr>
            <a:r>
              <a:rPr lang="en-US" sz="2800" dirty="0" smtClean="0"/>
              <a:t>Sentences that Stick!</a:t>
            </a:r>
          </a:p>
        </p:txBody>
      </p:sp>
      <p:sp>
        <p:nvSpPr>
          <p:cNvPr id="9" name="Rectangle 8"/>
          <p:cNvSpPr/>
          <p:nvPr/>
        </p:nvSpPr>
        <p:spPr>
          <a:xfrm>
            <a:off x="609600" y="4343400"/>
            <a:ext cx="1331198" cy="369332"/>
          </a:xfrm>
          <a:prstGeom prst="rect">
            <a:avLst/>
          </a:prstGeom>
          <a:solidFill>
            <a:schemeClr val="accent6">
              <a:lumMod val="40000"/>
              <a:lumOff val="60000"/>
            </a:schemeClr>
          </a:solidFill>
        </p:spPr>
        <p:txBody>
          <a:bodyPr wrap="none">
            <a:spAutoFit/>
          </a:bodyPr>
          <a:lstStyle/>
          <a:p>
            <a:r>
              <a:rPr lang="es-ES" dirty="0" smtClean="0"/>
              <a:t>Maravelloso</a:t>
            </a:r>
            <a:endParaRPr lang="en-US" dirty="0"/>
          </a:p>
        </p:txBody>
      </p:sp>
      <p:sp>
        <p:nvSpPr>
          <p:cNvPr id="10" name="Rectangle 9"/>
          <p:cNvSpPr/>
          <p:nvPr/>
        </p:nvSpPr>
        <p:spPr>
          <a:xfrm>
            <a:off x="4648200" y="4419600"/>
            <a:ext cx="915635" cy="369332"/>
          </a:xfrm>
          <a:prstGeom prst="rect">
            <a:avLst/>
          </a:prstGeom>
          <a:solidFill>
            <a:schemeClr val="accent3">
              <a:lumMod val="60000"/>
              <a:lumOff val="40000"/>
            </a:schemeClr>
          </a:solidFill>
        </p:spPr>
        <p:txBody>
          <a:bodyPr wrap="none">
            <a:spAutoFit/>
          </a:bodyPr>
          <a:lstStyle/>
          <a:p>
            <a:r>
              <a:rPr lang="es-ES" dirty="0" smtClean="0"/>
              <a:t>Español</a:t>
            </a:r>
            <a:endParaRPr lang="en-US" dirty="0"/>
          </a:p>
        </p:txBody>
      </p:sp>
      <p:sp>
        <p:nvSpPr>
          <p:cNvPr id="11" name="Rectangle 10"/>
          <p:cNvSpPr/>
          <p:nvPr/>
        </p:nvSpPr>
        <p:spPr>
          <a:xfrm>
            <a:off x="6324600" y="4572000"/>
            <a:ext cx="893193" cy="369332"/>
          </a:xfrm>
          <a:prstGeom prst="rect">
            <a:avLst/>
          </a:prstGeom>
          <a:solidFill>
            <a:schemeClr val="accent1">
              <a:lumMod val="40000"/>
              <a:lumOff val="60000"/>
            </a:schemeClr>
          </a:solidFill>
        </p:spPr>
        <p:txBody>
          <a:bodyPr wrap="none">
            <a:spAutoFit/>
          </a:bodyPr>
          <a:lstStyle/>
          <a:p>
            <a:r>
              <a:rPr lang="en-US" dirty="0" smtClean="0"/>
              <a:t>llamas?</a:t>
            </a:r>
            <a:endParaRPr lang="en-US" dirty="0"/>
          </a:p>
        </p:txBody>
      </p:sp>
      <p:sp>
        <p:nvSpPr>
          <p:cNvPr id="12" name="Rectangle 11"/>
          <p:cNvSpPr/>
          <p:nvPr/>
        </p:nvSpPr>
        <p:spPr>
          <a:xfrm>
            <a:off x="3733800" y="5638800"/>
            <a:ext cx="497252" cy="369332"/>
          </a:xfrm>
          <a:prstGeom prst="rect">
            <a:avLst/>
          </a:prstGeom>
          <a:solidFill>
            <a:schemeClr val="accent4">
              <a:lumMod val="60000"/>
              <a:lumOff val="40000"/>
            </a:schemeClr>
          </a:solidFill>
        </p:spPr>
        <p:txBody>
          <a:bodyPr wrap="none">
            <a:spAutoFit/>
          </a:bodyPr>
          <a:lstStyle/>
          <a:p>
            <a:r>
              <a:rPr lang="en-US" dirty="0" smtClean="0"/>
              <a:t>Me</a:t>
            </a:r>
            <a:endParaRPr lang="en-US" dirty="0"/>
          </a:p>
        </p:txBody>
      </p:sp>
      <p:sp>
        <p:nvSpPr>
          <p:cNvPr id="13" name="Rectangle 12"/>
          <p:cNvSpPr/>
          <p:nvPr/>
        </p:nvSpPr>
        <p:spPr>
          <a:xfrm>
            <a:off x="1295400" y="4800600"/>
            <a:ext cx="851515" cy="369332"/>
          </a:xfrm>
          <a:prstGeom prst="rect">
            <a:avLst/>
          </a:prstGeom>
          <a:solidFill>
            <a:schemeClr val="accent6">
              <a:lumMod val="40000"/>
              <a:lumOff val="60000"/>
            </a:schemeClr>
          </a:solidFill>
        </p:spPr>
        <p:txBody>
          <a:bodyPr wrap="square">
            <a:spAutoFit/>
          </a:bodyPr>
          <a:lstStyle/>
          <a:p>
            <a:r>
              <a:rPr lang="es-ES" dirty="0" smtClean="0"/>
              <a:t>España</a:t>
            </a:r>
            <a:endParaRPr lang="en-US" dirty="0"/>
          </a:p>
        </p:txBody>
      </p:sp>
      <p:sp>
        <p:nvSpPr>
          <p:cNvPr id="14" name="Rectangle 13"/>
          <p:cNvSpPr/>
          <p:nvPr/>
        </p:nvSpPr>
        <p:spPr>
          <a:xfrm>
            <a:off x="685800" y="5257800"/>
            <a:ext cx="386644" cy="369332"/>
          </a:xfrm>
          <a:prstGeom prst="rect">
            <a:avLst/>
          </a:prstGeom>
          <a:solidFill>
            <a:schemeClr val="accent6">
              <a:lumMod val="40000"/>
              <a:lumOff val="60000"/>
            </a:schemeClr>
          </a:solidFill>
        </p:spPr>
        <p:txBody>
          <a:bodyPr wrap="none">
            <a:spAutoFit/>
          </a:bodyPr>
          <a:lstStyle/>
          <a:p>
            <a:r>
              <a:rPr lang="es-ES" dirty="0" smtClean="0"/>
              <a:t>Es</a:t>
            </a:r>
            <a:endParaRPr lang="en-US" dirty="0"/>
          </a:p>
        </p:txBody>
      </p:sp>
      <p:sp>
        <p:nvSpPr>
          <p:cNvPr id="15" name="Rectangle 14"/>
          <p:cNvSpPr/>
          <p:nvPr/>
        </p:nvSpPr>
        <p:spPr>
          <a:xfrm>
            <a:off x="1295400" y="5257800"/>
            <a:ext cx="453970" cy="369332"/>
          </a:xfrm>
          <a:prstGeom prst="rect">
            <a:avLst/>
          </a:prstGeom>
          <a:solidFill>
            <a:schemeClr val="accent6">
              <a:lumMod val="40000"/>
              <a:lumOff val="60000"/>
            </a:schemeClr>
          </a:solidFill>
        </p:spPr>
        <p:txBody>
          <a:bodyPr wrap="none">
            <a:spAutoFit/>
          </a:bodyPr>
          <a:lstStyle/>
          <a:p>
            <a:r>
              <a:rPr lang="es-ES" dirty="0" smtClean="0"/>
              <a:t>Un</a:t>
            </a:r>
            <a:endParaRPr lang="en-US" dirty="0"/>
          </a:p>
        </p:txBody>
      </p:sp>
      <p:sp>
        <p:nvSpPr>
          <p:cNvPr id="16" name="Rectangle 15"/>
          <p:cNvSpPr/>
          <p:nvPr/>
        </p:nvSpPr>
        <p:spPr>
          <a:xfrm>
            <a:off x="381000" y="4800600"/>
            <a:ext cx="685800" cy="369332"/>
          </a:xfrm>
          <a:prstGeom prst="rect">
            <a:avLst/>
          </a:prstGeom>
          <a:solidFill>
            <a:schemeClr val="accent6">
              <a:lumMod val="40000"/>
              <a:lumOff val="60000"/>
            </a:schemeClr>
          </a:solidFill>
        </p:spPr>
        <p:txBody>
          <a:bodyPr wrap="square">
            <a:spAutoFit/>
          </a:bodyPr>
          <a:lstStyle/>
          <a:p>
            <a:r>
              <a:rPr lang="es-ES" dirty="0" smtClean="0"/>
              <a:t>País</a:t>
            </a:r>
            <a:endParaRPr lang="en-US" dirty="0"/>
          </a:p>
        </p:txBody>
      </p:sp>
      <p:sp>
        <p:nvSpPr>
          <p:cNvPr id="17" name="Rectangle 16"/>
          <p:cNvSpPr/>
          <p:nvPr/>
        </p:nvSpPr>
        <p:spPr>
          <a:xfrm>
            <a:off x="3276600" y="4953000"/>
            <a:ext cx="795731" cy="369332"/>
          </a:xfrm>
          <a:prstGeom prst="rect">
            <a:avLst/>
          </a:prstGeom>
          <a:solidFill>
            <a:schemeClr val="accent3">
              <a:lumMod val="60000"/>
              <a:lumOff val="40000"/>
            </a:schemeClr>
          </a:solidFill>
        </p:spPr>
        <p:txBody>
          <a:bodyPr wrap="none">
            <a:spAutoFit/>
          </a:bodyPr>
          <a:lstStyle/>
          <a:p>
            <a:r>
              <a:rPr lang="es-ES" dirty="0" smtClean="0"/>
              <a:t>Tengo </a:t>
            </a:r>
            <a:endParaRPr lang="en-US" dirty="0"/>
          </a:p>
        </p:txBody>
      </p:sp>
      <p:sp>
        <p:nvSpPr>
          <p:cNvPr id="18" name="Rectangle 17"/>
          <p:cNvSpPr/>
          <p:nvPr/>
        </p:nvSpPr>
        <p:spPr>
          <a:xfrm>
            <a:off x="3962400" y="4419600"/>
            <a:ext cx="506870" cy="369332"/>
          </a:xfrm>
          <a:prstGeom prst="rect">
            <a:avLst/>
          </a:prstGeom>
          <a:solidFill>
            <a:schemeClr val="accent3">
              <a:lumMod val="60000"/>
              <a:lumOff val="40000"/>
            </a:schemeClr>
          </a:solidFill>
        </p:spPr>
        <p:txBody>
          <a:bodyPr wrap="none">
            <a:spAutoFit/>
          </a:bodyPr>
          <a:lstStyle/>
          <a:p>
            <a:r>
              <a:rPr lang="es-ES" dirty="0" smtClean="0"/>
              <a:t>Un </a:t>
            </a:r>
            <a:endParaRPr lang="en-US" dirty="0"/>
          </a:p>
        </p:txBody>
      </p:sp>
      <p:sp>
        <p:nvSpPr>
          <p:cNvPr id="19" name="Rectangle 18"/>
          <p:cNvSpPr/>
          <p:nvPr/>
        </p:nvSpPr>
        <p:spPr>
          <a:xfrm>
            <a:off x="4495800" y="4953000"/>
            <a:ext cx="639919" cy="369332"/>
          </a:xfrm>
          <a:prstGeom prst="rect">
            <a:avLst/>
          </a:prstGeom>
          <a:solidFill>
            <a:schemeClr val="accent3">
              <a:lumMod val="60000"/>
              <a:lumOff val="40000"/>
            </a:schemeClr>
          </a:solidFill>
        </p:spPr>
        <p:txBody>
          <a:bodyPr wrap="none">
            <a:spAutoFit/>
          </a:bodyPr>
          <a:lstStyle/>
          <a:p>
            <a:r>
              <a:rPr lang="es-ES" dirty="0" smtClean="0"/>
              <a:t>Mes </a:t>
            </a:r>
            <a:endParaRPr lang="en-US" dirty="0"/>
          </a:p>
        </p:txBody>
      </p:sp>
      <p:sp>
        <p:nvSpPr>
          <p:cNvPr id="20" name="Rectangle 19"/>
          <p:cNvSpPr/>
          <p:nvPr/>
        </p:nvSpPr>
        <p:spPr>
          <a:xfrm>
            <a:off x="2514600" y="4419600"/>
            <a:ext cx="1286571" cy="369332"/>
          </a:xfrm>
          <a:prstGeom prst="rect">
            <a:avLst/>
          </a:prstGeom>
          <a:solidFill>
            <a:schemeClr val="accent3">
              <a:lumMod val="60000"/>
              <a:lumOff val="40000"/>
            </a:schemeClr>
          </a:solidFill>
        </p:spPr>
        <p:txBody>
          <a:bodyPr wrap="none">
            <a:spAutoFit/>
          </a:bodyPr>
          <a:lstStyle/>
          <a:p>
            <a:r>
              <a:rPr lang="es-ES" dirty="0" smtClean="0"/>
              <a:t>Estudiando </a:t>
            </a:r>
            <a:endParaRPr lang="en-US" dirty="0"/>
          </a:p>
        </p:txBody>
      </p:sp>
      <p:sp>
        <p:nvSpPr>
          <p:cNvPr id="21" name="Rectangle 20"/>
          <p:cNvSpPr/>
          <p:nvPr/>
        </p:nvSpPr>
        <p:spPr>
          <a:xfrm>
            <a:off x="7162800" y="5105400"/>
            <a:ext cx="788999" cy="369332"/>
          </a:xfrm>
          <a:prstGeom prst="rect">
            <a:avLst/>
          </a:prstGeom>
          <a:solidFill>
            <a:schemeClr val="accent1">
              <a:lumMod val="40000"/>
              <a:lumOff val="60000"/>
            </a:schemeClr>
          </a:solidFill>
        </p:spPr>
        <p:txBody>
          <a:bodyPr wrap="none">
            <a:spAutoFit/>
          </a:bodyPr>
          <a:lstStyle/>
          <a:p>
            <a:r>
              <a:rPr lang="en-US" dirty="0" smtClean="0"/>
              <a:t>Cómo </a:t>
            </a:r>
            <a:endParaRPr lang="en-US" dirty="0"/>
          </a:p>
        </p:txBody>
      </p:sp>
      <p:sp>
        <p:nvSpPr>
          <p:cNvPr id="22" name="Rectangle 21"/>
          <p:cNvSpPr/>
          <p:nvPr/>
        </p:nvSpPr>
        <p:spPr>
          <a:xfrm>
            <a:off x="8153400" y="4572000"/>
            <a:ext cx="292068" cy="369332"/>
          </a:xfrm>
          <a:prstGeom prst="rect">
            <a:avLst/>
          </a:prstGeom>
          <a:solidFill>
            <a:schemeClr val="accent1">
              <a:lumMod val="40000"/>
              <a:lumOff val="60000"/>
            </a:schemeClr>
          </a:solidFill>
        </p:spPr>
        <p:txBody>
          <a:bodyPr wrap="none">
            <a:spAutoFit/>
          </a:bodyPr>
          <a:lstStyle/>
          <a:p>
            <a:r>
              <a:rPr lang="en-US" dirty="0" smtClean="0"/>
              <a:t>¿</a:t>
            </a:r>
            <a:endParaRPr lang="en-US" dirty="0"/>
          </a:p>
        </p:txBody>
      </p:sp>
      <p:sp>
        <p:nvSpPr>
          <p:cNvPr id="23" name="Rectangle 22"/>
          <p:cNvSpPr/>
          <p:nvPr/>
        </p:nvSpPr>
        <p:spPr>
          <a:xfrm>
            <a:off x="7467600" y="4572000"/>
            <a:ext cx="427425" cy="369332"/>
          </a:xfrm>
          <a:prstGeom prst="rect">
            <a:avLst/>
          </a:prstGeom>
          <a:solidFill>
            <a:schemeClr val="accent1">
              <a:lumMod val="40000"/>
              <a:lumOff val="60000"/>
            </a:schemeClr>
          </a:solidFill>
        </p:spPr>
        <p:txBody>
          <a:bodyPr wrap="none">
            <a:spAutoFit/>
          </a:bodyPr>
          <a:lstStyle/>
          <a:p>
            <a:r>
              <a:rPr lang="en-US" dirty="0" smtClean="0"/>
              <a:t>te </a:t>
            </a:r>
            <a:endParaRPr lang="en-US" dirty="0"/>
          </a:p>
        </p:txBody>
      </p:sp>
      <p:sp>
        <p:nvSpPr>
          <p:cNvPr id="24" name="Rectangle 23"/>
          <p:cNvSpPr/>
          <p:nvPr/>
        </p:nvSpPr>
        <p:spPr>
          <a:xfrm>
            <a:off x="3505200" y="6096000"/>
            <a:ext cx="915635" cy="369332"/>
          </a:xfrm>
          <a:prstGeom prst="rect">
            <a:avLst/>
          </a:prstGeom>
          <a:solidFill>
            <a:schemeClr val="accent4">
              <a:lumMod val="60000"/>
              <a:lumOff val="40000"/>
            </a:schemeClr>
          </a:solidFill>
        </p:spPr>
        <p:txBody>
          <a:bodyPr wrap="none">
            <a:spAutoFit/>
          </a:bodyPr>
          <a:lstStyle/>
          <a:p>
            <a:r>
              <a:rPr lang="en-US" dirty="0" smtClean="0"/>
              <a:t>Español</a:t>
            </a:r>
            <a:endParaRPr lang="en-US" dirty="0"/>
          </a:p>
        </p:txBody>
      </p:sp>
      <p:sp>
        <p:nvSpPr>
          <p:cNvPr id="25" name="Rectangle 24"/>
          <p:cNvSpPr/>
          <p:nvPr/>
        </p:nvSpPr>
        <p:spPr>
          <a:xfrm>
            <a:off x="4419600" y="5638800"/>
            <a:ext cx="349776" cy="369332"/>
          </a:xfrm>
          <a:prstGeom prst="rect">
            <a:avLst/>
          </a:prstGeom>
          <a:solidFill>
            <a:schemeClr val="accent4">
              <a:lumMod val="60000"/>
              <a:lumOff val="40000"/>
            </a:schemeClr>
          </a:solidFill>
        </p:spPr>
        <p:txBody>
          <a:bodyPr wrap="none">
            <a:spAutoFit/>
          </a:bodyPr>
          <a:lstStyle/>
          <a:p>
            <a:r>
              <a:rPr lang="en-US" dirty="0" smtClean="0"/>
              <a:t>El</a:t>
            </a:r>
            <a:endParaRPr lang="en-US" dirty="0"/>
          </a:p>
        </p:txBody>
      </p:sp>
      <p:sp>
        <p:nvSpPr>
          <p:cNvPr id="26" name="Rectangle 25"/>
          <p:cNvSpPr/>
          <p:nvPr/>
        </p:nvSpPr>
        <p:spPr>
          <a:xfrm>
            <a:off x="4572000" y="6096000"/>
            <a:ext cx="724301" cy="369332"/>
          </a:xfrm>
          <a:prstGeom prst="rect">
            <a:avLst/>
          </a:prstGeom>
          <a:solidFill>
            <a:schemeClr val="accent4">
              <a:lumMod val="60000"/>
              <a:lumOff val="40000"/>
            </a:schemeClr>
          </a:solidFill>
        </p:spPr>
        <p:txBody>
          <a:bodyPr wrap="none">
            <a:spAutoFit/>
          </a:bodyPr>
          <a:lstStyle/>
          <a:p>
            <a:r>
              <a:rPr lang="en-US" dirty="0" smtClean="0"/>
              <a:t>Gusta</a:t>
            </a:r>
            <a:endParaRPr lang="en-US" dirty="0"/>
          </a:p>
        </p:txBody>
      </p:sp>
      <p:sp>
        <p:nvSpPr>
          <p:cNvPr id="27" name="Rectangle 26"/>
          <p:cNvSpPr/>
          <p:nvPr/>
        </p:nvSpPr>
        <p:spPr>
          <a:xfrm>
            <a:off x="609600" y="5791200"/>
            <a:ext cx="915635" cy="369332"/>
          </a:xfrm>
          <a:prstGeom prst="rect">
            <a:avLst/>
          </a:prstGeom>
          <a:solidFill>
            <a:schemeClr val="bg2">
              <a:lumMod val="75000"/>
            </a:schemeClr>
          </a:solidFill>
        </p:spPr>
        <p:txBody>
          <a:bodyPr wrap="none">
            <a:spAutoFit/>
          </a:bodyPr>
          <a:lstStyle/>
          <a:p>
            <a:r>
              <a:rPr lang="es-ES" dirty="0" smtClean="0"/>
              <a:t>Español</a:t>
            </a:r>
            <a:endParaRPr lang="en-US" dirty="0"/>
          </a:p>
        </p:txBody>
      </p:sp>
      <p:sp>
        <p:nvSpPr>
          <p:cNvPr id="28" name="Rectangle 27"/>
          <p:cNvSpPr/>
          <p:nvPr/>
        </p:nvSpPr>
        <p:spPr>
          <a:xfrm>
            <a:off x="1676400" y="5791200"/>
            <a:ext cx="537327" cy="369332"/>
          </a:xfrm>
          <a:prstGeom prst="rect">
            <a:avLst/>
          </a:prstGeom>
          <a:solidFill>
            <a:schemeClr val="bg2">
              <a:lumMod val="75000"/>
            </a:schemeClr>
          </a:solidFill>
        </p:spPr>
        <p:txBody>
          <a:bodyPr wrap="none">
            <a:spAutoFit/>
          </a:bodyPr>
          <a:lstStyle/>
          <a:p>
            <a:r>
              <a:rPr lang="es-ES" dirty="0" smtClean="0"/>
              <a:t>me </a:t>
            </a:r>
            <a:endParaRPr lang="en-US" dirty="0"/>
          </a:p>
        </p:txBody>
      </p:sp>
      <p:sp>
        <p:nvSpPr>
          <p:cNvPr id="29" name="Rectangle 28"/>
          <p:cNvSpPr/>
          <p:nvPr/>
        </p:nvSpPr>
        <p:spPr>
          <a:xfrm>
            <a:off x="914400" y="6248400"/>
            <a:ext cx="651845" cy="369332"/>
          </a:xfrm>
          <a:prstGeom prst="rect">
            <a:avLst/>
          </a:prstGeom>
          <a:solidFill>
            <a:schemeClr val="bg2">
              <a:lumMod val="75000"/>
            </a:schemeClr>
          </a:solidFill>
        </p:spPr>
        <p:txBody>
          <a:bodyPr wrap="none">
            <a:spAutoFit/>
          </a:bodyPr>
          <a:lstStyle/>
          <a:p>
            <a:r>
              <a:rPr lang="es-ES" dirty="0" smtClean="0"/>
              <a:t>falta </a:t>
            </a:r>
            <a:endParaRPr lang="en-US" dirty="0"/>
          </a:p>
        </p:txBody>
      </p:sp>
      <p:sp>
        <p:nvSpPr>
          <p:cNvPr id="30" name="Rectangle 29"/>
          <p:cNvSpPr/>
          <p:nvPr/>
        </p:nvSpPr>
        <p:spPr>
          <a:xfrm>
            <a:off x="1752600" y="6248400"/>
            <a:ext cx="979499" cy="369332"/>
          </a:xfrm>
          <a:prstGeom prst="rect">
            <a:avLst/>
          </a:prstGeom>
          <a:solidFill>
            <a:schemeClr val="bg2">
              <a:lumMod val="75000"/>
            </a:schemeClr>
          </a:solidFill>
        </p:spPr>
        <p:txBody>
          <a:bodyPr wrap="none">
            <a:spAutoFit/>
          </a:bodyPr>
          <a:lstStyle/>
          <a:p>
            <a:r>
              <a:rPr lang="es-ES" dirty="0" smtClean="0"/>
              <a:t>práctica </a:t>
            </a:r>
            <a:endParaRPr lang="en-US" dirty="0"/>
          </a:p>
        </p:txBody>
      </p:sp>
      <p:sp>
        <p:nvSpPr>
          <p:cNvPr id="31" name="Rectangle 30"/>
          <p:cNvSpPr/>
          <p:nvPr/>
        </p:nvSpPr>
        <p:spPr>
          <a:xfrm>
            <a:off x="2362200" y="5791200"/>
            <a:ext cx="474810" cy="369332"/>
          </a:xfrm>
          <a:prstGeom prst="rect">
            <a:avLst/>
          </a:prstGeom>
          <a:solidFill>
            <a:schemeClr val="bg2">
              <a:lumMod val="75000"/>
            </a:schemeClr>
          </a:solidFill>
        </p:spPr>
        <p:txBody>
          <a:bodyPr wrap="none">
            <a:spAutoFit/>
          </a:bodyPr>
          <a:lstStyle/>
          <a:p>
            <a:r>
              <a:rPr lang="es-ES" dirty="0" smtClean="0"/>
              <a:t>en </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274638"/>
            <a:ext cx="7696200" cy="1325562"/>
          </a:xfrm>
          <a:solidFill>
            <a:schemeClr val="accent2">
              <a:lumMod val="50000"/>
            </a:schemeClr>
          </a:solidFill>
        </p:spPr>
        <p:style>
          <a:lnRef idx="0">
            <a:schemeClr val="accent2"/>
          </a:lnRef>
          <a:fillRef idx="3">
            <a:schemeClr val="accent2"/>
          </a:fillRef>
          <a:effectRef idx="3">
            <a:schemeClr val="accent2"/>
          </a:effectRef>
          <a:fontRef idx="minor">
            <a:schemeClr val="lt1"/>
          </a:fontRef>
        </p:style>
        <p:txBody>
          <a:bodyPr anchor="t">
            <a:normAutofit fontScale="90000"/>
          </a:bodyPr>
          <a:lstStyle/>
          <a:p>
            <a:pPr>
              <a:spcBef>
                <a:spcPts val="0"/>
              </a:spcBef>
            </a:pPr>
            <a:r>
              <a:rPr lang="en-US" i="1" dirty="0" smtClean="0"/>
              <a:t>Teachers incorporate writing </a:t>
            </a:r>
            <a:br>
              <a:rPr lang="en-US" i="1" dirty="0" smtClean="0"/>
            </a:br>
            <a:r>
              <a:rPr lang="en-US" i="1" dirty="0" smtClean="0"/>
              <a:t>In Spanish class to help students </a:t>
            </a:r>
            <a:br>
              <a:rPr lang="en-US" i="1" dirty="0" smtClean="0"/>
            </a:br>
            <a:endParaRPr lang="en-US" dirty="0"/>
          </a:p>
        </p:txBody>
      </p:sp>
      <p:sp>
        <p:nvSpPr>
          <p:cNvPr id="8" name="Content Placeholder 7"/>
          <p:cNvSpPr>
            <a:spLocks noGrp="1"/>
          </p:cNvSpPr>
          <p:nvPr>
            <p:ph idx="1"/>
          </p:nvPr>
        </p:nvSpPr>
        <p:spPr>
          <a:xfrm>
            <a:off x="457200" y="2667001"/>
            <a:ext cx="8229600" cy="1752600"/>
          </a:xfrm>
        </p:spPr>
        <p:txBody>
          <a:bodyPr>
            <a:normAutofit/>
          </a:bodyPr>
          <a:lstStyle/>
          <a:p>
            <a:pPr algn="ctr">
              <a:buNone/>
            </a:pPr>
            <a:r>
              <a:rPr lang="en-US" dirty="0" smtClean="0"/>
              <a:t>Develop and improve vocabulary skills </a:t>
            </a:r>
          </a:p>
          <a:p>
            <a:pPr algn="ctr">
              <a:buNone/>
            </a:pPr>
            <a:r>
              <a:rPr lang="en-US" dirty="0" smtClean="0"/>
              <a:t>Deepen their understanding</a:t>
            </a:r>
          </a:p>
          <a:p>
            <a:pPr algn="ctr">
              <a:buNone/>
            </a:pPr>
            <a:r>
              <a:rPr lang="en-US" dirty="0" smtClean="0"/>
              <a:t>Make important connections</a:t>
            </a:r>
            <a:endParaRPr lang="en-US" sz="2800" dirty="0" smtClean="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The Role of Writing in the Content Areas</a:t>
            </a:r>
            <a:endParaRPr lang="en-US" dirty="0"/>
          </a:p>
        </p:txBody>
      </p:sp>
      <p:sp>
        <p:nvSpPr>
          <p:cNvPr id="3" name="Subtitle 2"/>
          <p:cNvSpPr>
            <a:spLocks noGrp="1"/>
          </p:cNvSpPr>
          <p:nvPr>
            <p:ph type="subTitle" idx="1"/>
          </p:nvPr>
        </p:nvSpPr>
        <p:spPr>
          <a:xfrm>
            <a:off x="2286000" y="2590800"/>
            <a:ext cx="4572000" cy="1371600"/>
          </a:xfrm>
        </p:spPr>
        <p:txBody>
          <a:bodyPr/>
          <a:lstStyle/>
          <a:p>
            <a:r>
              <a:rPr lang="en-US" dirty="0" smtClean="0"/>
              <a:t>Effective Write to Learn Strategies</a:t>
            </a:r>
            <a:endParaRPr lang="en-US" dirty="0"/>
          </a:p>
        </p:txBody>
      </p:sp>
      <p:pic>
        <p:nvPicPr>
          <p:cNvPr id="5" name="Picture 3"/>
          <p:cNvPicPr>
            <a:picLocks noChangeAspect="1"/>
          </p:cNvPicPr>
          <p:nvPr/>
        </p:nvPicPr>
        <p:blipFill>
          <a:blip r:embed="rId2" cstate="print"/>
          <a:srcRect/>
          <a:stretch>
            <a:fillRect/>
          </a:stretch>
        </p:blipFill>
        <p:spPr bwMode="auto">
          <a:xfrm>
            <a:off x="6831013" y="5838825"/>
            <a:ext cx="2320925" cy="1019175"/>
          </a:xfrm>
          <a:prstGeom prst="rect">
            <a:avLst/>
          </a:prstGeom>
          <a:noFill/>
          <a:ln w="9525">
            <a:noFill/>
            <a:miter lim="800000"/>
            <a:headEnd/>
            <a:tailEnd/>
          </a:ln>
        </p:spPr>
      </p:pic>
      <p:sp>
        <p:nvSpPr>
          <p:cNvPr id="6" name="Subtitle 2"/>
          <p:cNvSpPr txBox="1">
            <a:spLocks/>
          </p:cNvSpPr>
          <p:nvPr/>
        </p:nvSpPr>
        <p:spPr>
          <a:xfrm>
            <a:off x="2362200" y="4038600"/>
            <a:ext cx="4572000" cy="1371600"/>
          </a:xfrm>
          <a:prstGeom prst="rect">
            <a:avLst/>
          </a:prstGeom>
        </p:spPr>
        <p:txBody>
          <a:bodyPr vert="horz" lIns="91440" tIns="45720" rIns="91440" bIns="45720" rtlCol="0">
            <a:normAutofit fontScale="85000" lnSpcReduction="10000"/>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dirty="0" err="1" smtClean="0">
                <a:solidFill>
                  <a:schemeClr val="tx1">
                    <a:tint val="75000"/>
                  </a:schemeClr>
                </a:solidFill>
              </a:rPr>
              <a:t>Laquey</a:t>
            </a:r>
            <a:r>
              <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rPr>
              <a:t> Full-day PD</a:t>
            </a: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lang="en-US" sz="3200" noProof="0" dirty="0" smtClean="0">
                <a:solidFill>
                  <a:schemeClr val="tx1">
                    <a:tint val="75000"/>
                  </a:schemeClr>
                </a:solidFill>
              </a:rPr>
              <a:t>Tuesday, 3/18/14</a:t>
            </a:r>
            <a:endPar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tint val="75000"/>
                  </a:schemeClr>
                </a:solidFill>
                <a:effectLst/>
                <a:uLnTx/>
                <a:uFillTx/>
                <a:latin typeface="+mn-lt"/>
                <a:ea typeface="+mn-ea"/>
                <a:cs typeface="+mn-cs"/>
              </a:rPr>
              <a:t>Break-out</a:t>
            </a:r>
            <a:r>
              <a:rPr kumimoji="0" lang="en-US" sz="3200" b="0" i="0" u="none" strike="noStrike" kern="1200" cap="none" spc="0" normalizeH="0" noProof="0" dirty="0" smtClean="0">
                <a:ln>
                  <a:noFill/>
                </a:ln>
                <a:solidFill>
                  <a:schemeClr val="tx1">
                    <a:tint val="75000"/>
                  </a:schemeClr>
                </a:solidFill>
                <a:effectLst/>
                <a:uLnTx/>
                <a:uFillTx/>
                <a:latin typeface="+mn-lt"/>
                <a:ea typeface="+mn-ea"/>
                <a:cs typeface="+mn-cs"/>
              </a:rPr>
              <a:t> Session</a:t>
            </a:r>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dirty="0" smtClean="0"/>
              <a:t>Lunch</a:t>
            </a:r>
          </a:p>
        </p:txBody>
      </p:sp>
      <p:pic>
        <p:nvPicPr>
          <p:cNvPr id="38914"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38915" name="Picture 1"/>
          <p:cNvPicPr>
            <a:picLocks noGrp="1" noChangeAspect="1" noChangeArrowheads="1"/>
          </p:cNvPicPr>
          <p:nvPr>
            <p:ph idx="1"/>
          </p:nvPr>
        </p:nvPicPr>
        <p:blipFill>
          <a:blip r:embed="rId4" cstate="print"/>
          <a:srcRect/>
          <a:stretch>
            <a:fillRect/>
          </a:stretch>
        </p:blipFill>
        <p:spPr>
          <a:xfrm>
            <a:off x="2438400" y="1295400"/>
            <a:ext cx="4572000" cy="4572000"/>
          </a:xfrm>
        </p:spPr>
      </p:pic>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p:txBody>
          <a:bodyPr/>
          <a:lstStyle/>
          <a:p>
            <a:pPr marL="0" indent="0" algn="ctr">
              <a:buNone/>
            </a:pPr>
            <a:r>
              <a:rPr lang="en-US" sz="5400" dirty="0" smtClean="0"/>
              <a:t>“Refining Our Reading </a:t>
            </a:r>
            <a:br>
              <a:rPr lang="en-US" sz="5400" dirty="0" smtClean="0"/>
            </a:br>
            <a:r>
              <a:rPr lang="en-US" sz="5400" dirty="0" smtClean="0"/>
              <a:t>and Responses to Arguments”</a:t>
            </a:r>
          </a:p>
          <a:p>
            <a:pPr marL="0" indent="0">
              <a:buNone/>
            </a:pPr>
            <a:endParaRPr lang="en-US" dirty="0"/>
          </a:p>
          <a:p>
            <a:pPr marL="0" indent="0">
              <a:buNone/>
            </a:pPr>
            <a:endParaRPr lang="en-US" dirty="0"/>
          </a:p>
        </p:txBody>
      </p:sp>
      <p:pic>
        <p:nvPicPr>
          <p:cNvPr id="4" name="Shape 131"/>
          <p:cNvPicPr preferRelativeResize="0"/>
          <p:nvPr/>
        </p:nvPicPr>
        <p:blipFill>
          <a:blip r:embed="rId3" cstate="print"/>
          <a:stretch>
            <a:fillRect/>
          </a:stretch>
        </p:blipFill>
        <p:spPr>
          <a:xfrm>
            <a:off x="6781800" y="5838300"/>
            <a:ext cx="1740379" cy="1019700"/>
          </a:xfrm>
          <a:prstGeom prst="rect">
            <a:avLst/>
          </a:prstGeom>
        </p:spPr>
      </p:pic>
    </p:spTree>
    <p:extLst>
      <p:ext uri="{BB962C8B-B14F-4D97-AF65-F5344CB8AC3E}">
        <p14:creationId xmlns:p14="http://schemas.microsoft.com/office/powerpoint/2010/main" val="1465607818"/>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 Into the Lesson</a:t>
            </a:r>
            <a:endParaRPr lang="en-US" dirty="0"/>
          </a:p>
        </p:txBody>
      </p:sp>
      <p:sp>
        <p:nvSpPr>
          <p:cNvPr id="3" name="Text Placeholder 2"/>
          <p:cNvSpPr>
            <a:spLocks noGrp="1"/>
          </p:cNvSpPr>
          <p:nvPr>
            <p:ph type="body" idx="1"/>
          </p:nvPr>
        </p:nvSpPr>
        <p:spPr/>
        <p:txBody>
          <a:bodyPr/>
          <a:lstStyle/>
          <a:p>
            <a:pPr marL="0" indent="0">
              <a:buNone/>
            </a:pPr>
            <a:r>
              <a:rPr lang="en-US" dirty="0" smtClean="0"/>
              <a:t>Respond to the following quote by Donald Graves in a quick-write:</a:t>
            </a:r>
          </a:p>
          <a:p>
            <a:pPr marL="0" indent="0">
              <a:buNone/>
            </a:pPr>
            <a:r>
              <a:rPr lang="en-US" dirty="0" smtClean="0"/>
              <a:t>“Argument writing helps writers become more thoughtful consumers of information.”</a:t>
            </a:r>
            <a:endParaRPr lang="en-US" dirty="0"/>
          </a:p>
        </p:txBody>
      </p:sp>
      <p:pic>
        <p:nvPicPr>
          <p:cNvPr id="4" name="Shape 131"/>
          <p:cNvPicPr preferRelativeResize="0"/>
          <p:nvPr/>
        </p:nvPicPr>
        <p:blipFill>
          <a:blip r:embed="rId3" cstate="print"/>
          <a:stretch>
            <a:fillRect/>
          </a:stretch>
        </p:blipFill>
        <p:spPr>
          <a:xfrm>
            <a:off x="6781800" y="5838300"/>
            <a:ext cx="1740379" cy="1019700"/>
          </a:xfrm>
          <a:prstGeom prst="rect">
            <a:avLst/>
          </a:prstGeom>
        </p:spPr>
      </p:pic>
    </p:spTree>
    <p:extLst>
      <p:ext uri="{BB962C8B-B14F-4D97-AF65-F5344CB8AC3E}">
        <p14:creationId xmlns:p14="http://schemas.microsoft.com/office/powerpoint/2010/main" val="3432559091"/>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Quick-write</a:t>
            </a:r>
            <a:endParaRPr lang="en-US" dirty="0"/>
          </a:p>
        </p:txBody>
      </p:sp>
      <p:sp>
        <p:nvSpPr>
          <p:cNvPr id="3" name="Text Placeholder 2"/>
          <p:cNvSpPr>
            <a:spLocks noGrp="1"/>
          </p:cNvSpPr>
          <p:nvPr>
            <p:ph type="body" idx="1"/>
          </p:nvPr>
        </p:nvSpPr>
        <p:spPr/>
        <p:txBody>
          <a:bodyPr/>
          <a:lstStyle/>
          <a:p>
            <a:pPr marL="0" indent="0">
              <a:buNone/>
            </a:pPr>
            <a:r>
              <a:rPr lang="en-US" sz="5400" dirty="0" smtClean="0"/>
              <a:t>What are your thoughts about reality TV?</a:t>
            </a:r>
            <a:endParaRPr lang="en-US" sz="5400" dirty="0"/>
          </a:p>
        </p:txBody>
      </p:sp>
      <p:pic>
        <p:nvPicPr>
          <p:cNvPr id="4" name="Shape 131"/>
          <p:cNvPicPr preferRelativeResize="0"/>
          <p:nvPr/>
        </p:nvPicPr>
        <p:blipFill>
          <a:blip r:embed="rId3" cstate="print"/>
          <a:stretch>
            <a:fillRect/>
          </a:stretch>
        </p:blipFill>
        <p:spPr>
          <a:xfrm>
            <a:off x="6781800" y="5838300"/>
            <a:ext cx="1740379" cy="1019700"/>
          </a:xfrm>
          <a:prstGeom prst="rect">
            <a:avLst/>
          </a:prstGeom>
        </p:spPr>
      </p:pic>
      <p:pic>
        <p:nvPicPr>
          <p:cNvPr id="5" name="Picture 4"/>
          <p:cNvPicPr>
            <a:picLocks noChangeAspect="1"/>
          </p:cNvPicPr>
          <p:nvPr/>
        </p:nvPicPr>
        <p:blipFill>
          <a:blip r:embed="rId4"/>
          <a:stretch>
            <a:fillRect/>
          </a:stretch>
        </p:blipFill>
        <p:spPr>
          <a:xfrm>
            <a:off x="1371600" y="3735832"/>
            <a:ext cx="2305050" cy="1981200"/>
          </a:xfrm>
          <a:prstGeom prst="rect">
            <a:avLst/>
          </a:prstGeom>
        </p:spPr>
      </p:pic>
    </p:spTree>
    <p:extLst>
      <p:ext uri="{BB962C8B-B14F-4D97-AF65-F5344CB8AC3E}">
        <p14:creationId xmlns:p14="http://schemas.microsoft.com/office/powerpoint/2010/main" val="214238701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dirty="0" smtClean="0"/>
              <a:t>Today’s Goals</a:t>
            </a:r>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dirty="0" smtClean="0"/>
              <a:t>We will. . .</a:t>
            </a:r>
          </a:p>
          <a:p>
            <a:pPr fontAlgn="auto">
              <a:spcAft>
                <a:spcPts val="0"/>
              </a:spcAft>
              <a:buFont typeface="Arial" pitchFamily="34" charset="0"/>
              <a:buChar char="•"/>
              <a:defRPr/>
            </a:pPr>
            <a:r>
              <a:rPr lang="en-US" dirty="0" smtClean="0"/>
              <a:t>Continue to </a:t>
            </a:r>
            <a:r>
              <a:rPr lang="en-US" b="1" dirty="0" smtClean="0"/>
              <a:t>Analyze </a:t>
            </a:r>
            <a:r>
              <a:rPr lang="en-US" dirty="0" smtClean="0"/>
              <a:t>characteristics of college-ready writing</a:t>
            </a:r>
          </a:p>
          <a:p>
            <a:pPr fontAlgn="auto">
              <a:spcAft>
                <a:spcPts val="0"/>
              </a:spcAft>
              <a:buFont typeface="Arial" pitchFamily="34" charset="0"/>
              <a:buChar char="•"/>
              <a:defRPr/>
            </a:pPr>
            <a:r>
              <a:rPr lang="en-US" b="1" dirty="0" smtClean="0"/>
              <a:t>Differentiate </a:t>
            </a:r>
            <a:r>
              <a:rPr lang="en-US" dirty="0" smtClean="0"/>
              <a:t>learning to address specific expressed needs of </a:t>
            </a:r>
            <a:r>
              <a:rPr lang="en-US" dirty="0" err="1" smtClean="0"/>
              <a:t>Laquey</a:t>
            </a:r>
            <a:r>
              <a:rPr lang="en-US" dirty="0" smtClean="0"/>
              <a:t> teachers.</a:t>
            </a:r>
          </a:p>
          <a:p>
            <a:pPr fontAlgn="auto">
              <a:spcAft>
                <a:spcPts val="0"/>
              </a:spcAft>
              <a:buFont typeface="Arial" pitchFamily="34" charset="0"/>
              <a:buChar char="•"/>
              <a:defRPr/>
            </a:pPr>
            <a:r>
              <a:rPr lang="en-US" b="1" dirty="0" smtClean="0"/>
              <a:t>Plan</a:t>
            </a:r>
            <a:r>
              <a:rPr lang="en-US" dirty="0" smtClean="0"/>
              <a:t> next steps for developing CRW skills in </a:t>
            </a:r>
            <a:r>
              <a:rPr lang="en-US" dirty="0" err="1" smtClean="0"/>
              <a:t>Laquey</a:t>
            </a:r>
            <a:r>
              <a:rPr lang="en-US" dirty="0" smtClean="0"/>
              <a:t> students.</a:t>
            </a:r>
          </a:p>
          <a:p>
            <a:pPr fontAlgn="auto">
              <a:spcAft>
                <a:spcPts val="0"/>
              </a:spcAft>
              <a:buFont typeface="Arial" pitchFamily="34" charset="0"/>
              <a:buChar char="•"/>
              <a:defRPr/>
            </a:pP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325598" y="656776"/>
            <a:ext cx="6492803" cy="5182049"/>
          </a:xfrm>
          <a:prstGeom prst="rect">
            <a:avLst/>
          </a:prstGeom>
        </p:spPr>
      </p:pic>
      <p:pic>
        <p:nvPicPr>
          <p:cNvPr id="3"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133953"/>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“And now I’m thinking…”</a:t>
            </a:r>
            <a:endParaRPr lang="en-US" dirty="0"/>
          </a:p>
        </p:txBody>
      </p:sp>
      <p:sp>
        <p:nvSpPr>
          <p:cNvPr id="3" name="Text Placeholder 2"/>
          <p:cNvSpPr>
            <a:spLocks noGrp="1"/>
          </p:cNvSpPr>
          <p:nvPr>
            <p:ph type="body" idx="1"/>
          </p:nvPr>
        </p:nvSpPr>
        <p:spPr>
          <a:xfrm>
            <a:off x="544458" y="1652806"/>
            <a:ext cx="8229600" cy="4967573"/>
          </a:xfrm>
        </p:spPr>
        <p:txBody>
          <a:bodyPr/>
          <a:lstStyle/>
          <a:p>
            <a:pPr marL="0" indent="0">
              <a:buNone/>
            </a:pPr>
            <a:endParaRPr lang="en-US" dirty="0" smtClean="0"/>
          </a:p>
          <a:p>
            <a:pPr marL="0" indent="0">
              <a:buNone/>
            </a:pPr>
            <a:endParaRPr lang="en-US" dirty="0"/>
          </a:p>
          <a:p>
            <a:pPr marL="0" indent="0">
              <a:buNone/>
            </a:pPr>
            <a:endParaRPr lang="en-US" dirty="0"/>
          </a:p>
          <a:p>
            <a:pPr marL="0" indent="0">
              <a:buNone/>
            </a:pPr>
            <a:r>
              <a:rPr lang="en-US" dirty="0" smtClean="0"/>
              <a:t>Using a transition, add a detail from the text (the image) and add to your free-write about reality TV.</a:t>
            </a:r>
            <a:endParaRPr lang="en-US" dirty="0"/>
          </a:p>
        </p:txBody>
      </p:sp>
      <p:pic>
        <p:nvPicPr>
          <p:cNvPr id="4" name="Shape 131"/>
          <p:cNvPicPr preferRelativeResize="0"/>
          <p:nvPr/>
        </p:nvPicPr>
        <p:blipFill>
          <a:blip r:embed="rId3" cstate="print"/>
          <a:stretch>
            <a:fillRect/>
          </a:stretch>
        </p:blipFill>
        <p:spPr>
          <a:xfrm>
            <a:off x="6781800" y="5838300"/>
            <a:ext cx="1740379" cy="1019700"/>
          </a:xfrm>
          <a:prstGeom prst="rect">
            <a:avLst/>
          </a:prstGeom>
        </p:spPr>
      </p:pic>
      <p:sp>
        <p:nvSpPr>
          <p:cNvPr id="5" name="AutoShape 2" descr="data:image/jpeg;base64,/9j/4AAQSkZJRgABAQAAAQABAAD/2wCEAAkGBxQTEhQUExQWFRQXFhoYFxgYGRsbGRsYISEYHxofJBwbHyggHholHCAaIjEhKSstLzEwFx8zODMtNygtLiwBCgoKDg0OGxAQGzcmICQvNDQtLTQsLDQsLCwsNCwsLDAwLCwsLCwsLS8sLCwsNCwsLCwsLCwsLTQ0NCwsLCwsLP/AABEIAPIA0QMBEQACEQEDEQH/xAAcAAEAAwEBAQEBAAAAAAAAAAAABAUGBwMBAgj/xABEEAACAQMCBAQDBQMJBgcAAAABAgMABBESIQUGEzEiQVFhBxQyI0JxgZFSYrEkMzRygpKhwfAVQ3OiwtFTdJOy0uHx/8QAGwEBAAIDAQEAAAAAAAAAAAAAAAMEAQIFBgf/xAA9EQACAQIDBQUGBAUEAgMAAAAAAQIDEQQhMQUSQVFhE3GBkaEiMrHB0fAGFFLhIzRCYnIVM7LSgpIkU6L/2gAMAwEAAhEDEQA/AO40AoBQCgFAKAUAoBQCgFAKAUAoBQCgFAKAUAoBQCgFAKAUAoBQCgFAKAUAoBQCgFAKAUBX8dM/Rb5YDrEoF1YwAWUOd/RNR/KgLCgI97exxLqkYIpZVBPmzEKo/EsQPzoCRQCgFAKAUAoBQCgFAKAUAoBQCgFAKAUAoBQCgFAKArOG3FwZ7lJowsSsht5AR40KjWCMkhlcHyGzDGd6As6AUAoCPeWMcujqIG6biRM/dcAgN+IyaAkUAoBQCgFAKAUAoBQCgFAKAUAoBQCgFAKAUAoBQCgFAUPHuaY7dxCqPPcsMrBEAW09tTMSFjT3YjO+M4qDEYqjh4b9WVl9+fgZUW8kV/zXEZdy1var+yqtO+P67FEB/sMPevMYj8WU4u1Gm31bt6Z/FEyoPiz9q/EEO1xBKN/DJCysfQa45MD8dBqKl+Lf/speT+TXzMuhyZ72PNOHSK8i+Wkc6Y2D64JGPZVkwpDnyV1UnOF1V6LA7Vw2N/2nnyeT/fwIpQcdTRk43PauiaH5hlV1DKwZTuCCCCPYigP3QCgFAKAUAoBQCgFAKAUAoBQCgI/Eb1IYpJZDhI1LscE7AZOw3J9hQGX5c59jubj5d4XgkbJi1MjawASQdJOl9IJxuMKfFnagNhQCgFAVkFlMl1I4lDW8igmNgSySjSMo2cCMqN0x9W4O5oD9cw8UFtbSzY1FF8K5xrckLGud8anKrn3rWUlCLlLRApeCcNMKs0hDzytrnkAxrf8AyRRhVHkAPevlW0toTxtd1JacFyX3qXoQ3VYsaoG4oCPxGxjnieKVQ0bqVZT5g+43B9xuKko1p0ZqpB2azRhq6sz8cpyme1ktrkiV4We3m1DIdcAoTnuWhaMk9iS1fWMFiVicPCsuK9dH6lGUd12NBbW6RoqRqqIowqqAqqB2AA2A9qtGp60AoBQCgFAKAUAoBQCgFAKAUAoCHxjh63EEsLEqJEK6h3XI2IztkHcfhQHIbi0k4TxW3nu3jkt9OkSBWQKG1Iz6WkYB0JQHHdZj6bAXvG/imxmEHDbb5picK5JCuR30KBlkA36hKr57io+1TlurN/AuPA1I0O3qezF+7fWXcuXV2XedKiJ0jUAGwMgbgHz3qQpn7oBQGc52UMlqjfS13FkeunVIv/Oin8sVzdsTlDA1XHW3xyfozen7yJNfKy8VHHuPpbDxKWbTqx2BG42J7+LSuB2MiZwDkXMLg5YjR5affhd+DtnkaylYgJxq7d9MVsrKuguWLIGDOUOhiN8BWlJwfCUGMtU7wmGhG86lm720drK+a6tqPfd3sjXefBF3wq6aSMOwAyz4xnBUMwQ7+q4P51Rr01Tnurp52V/U3TuiBwa6EXEOIFiBELa3mdvJSPmASffQo/JRXv8A8LybwNnwk/kyrW941lhexzRrLE6yRuMqynII/H/XavREJIoBQCgPCzvY5RqikSRQSpKMGGQcEZHmDtQGE+LHMcluIY4nkjDB5Jni061RcBB4uwZz5bnQR2zQGu5Y6/ykHzX8/wBMdTsDn307asYzjbOcbUBaUAoBQCgFAKAUAoDN89c0mwhR1haaSSQRxqDgaiCcsQCcYB2AJJwNs5GJOyuSUqfaTUbpX4vRHMON8ucW4jBJdXTaBH44oWQjC7aysOchgucF8uSMYAINRbsp+9kuS+b+heVehhv9hb8v1SWS/wAYv4yv3I13wia1jtpcCNbiI4nlJ8ToctG5ZjtGV8vpBVsbbmSMVFWSKVavUrT36km3zZoOEc82dzdG1gdpHCM4cKekwUgHS5+ruNxt71lSTdkzE6NSEVKUWk9G1r3czS1kjIMYuOu2ow/LaRowG6urzyc6Svc5HrjyyQI/NPDXuLZ0jIEqlZIie3VjYOgJ/ZLKFPsxqKtSjWpypy0kmvMynZ3IHCuILPGHXIOSrofqRxs6MPJlbIP4V8mxeFqYWtKlUWa9eTXRl6MlJXRH5iizCZFBLwnqpjuSuSy/201J+D1nCS/ibj0lk/HR+Ds/AS0JN7ehIXl7qqFxjz2yMfj/AJ1HTpOdRU+LdjLeVz7w636UMaE50Iqk+pAAJrFafaVJSXFhKyIHw++3e8vvuTyiOHfIMMIKhh7NIZT+BFfT9j4R4XCQpy11fe/poUqkt6VzYgV0zQ+0AoAaA4/zN8L2tepdWE/SCKW0FjG6KMlgsyb6QOysD+NQypO94Oz9PI6FLHR3VTxFNTisk9JLukte53MPwbmPq3sUt8zzqkivIpUCbKDEYKkhSiN4jgZ3bvqOde2cMqit14Fn/TIYhb2Cnvf2Oymvk+9H9EcE43Bdx9S3kWRc4OMhlPoynDK3sQKnTTV0cicJQk4yVmuD1LCsmooBQCgFAKAUAoBQGU5w57t7EFciW4xkQq2Me7tgiNfx3ODgHeo6lSMFdlvCYKtip7tNaavglzbOA8QeV26nRkWGXUVOlxAsSsGOhWP2oQsuN/2QOwAi3alXX2Vy4nRjWwWByprtan6n7i7lx7/I77yFynb2UPVjkM7yopac9mXuNK9kTfOB7ZJxU0KcYK0UcvE4qtiZ79WV38O5cDR2PEIpgxhljlCsVYoysAw7qSpOGG23vW5XJNAKAoeL8vlnM9s4huDgvnJimxtiRR54wBIPEMDuBpPPx+zaGNhu1FnwfFft0N4zcdCDwfiwn6iMhjmifpzRNuVbGRv2ZGUgqw7g+W4HznaOzquBq7k8+KfP9+hbhNSVyBD/AES1izuXij89xGdTfkUjbb3xWZfzFSp0b/8AbJeTkhwSPl+JL+R7SAlLdTpu7gd/eGM/+IR9TdkB9Tgd78P7F37Yqusv6Vz6vpy592sVWp/SjbWlskSLHGoREUKqjYBQMAD2xXtyse1AKA+MwHfagMBz3yneyXAvLCcrKIwhiLlMgZPhbdd8jKMNJIzkVpOMnnF2+Baw1alC8atPeT62ku5/JpowfG/iDetG9ncxgTIwLr/NSnABUMu6lc4csuxAAxg1F2zhlUVuvAu/6ZCut7Bz3v7XlNfKXejpPJ/ArCXhyQr0btM6pW0jJnONbEHxI/oNiAFHkKnyaOU1KErPJrwafxR7cu8gwWV01xBLMA0ZTpMwZMEg9yNbYxtqJIyd961hCMPdRLXxVXENOrK7Std627+Pia2tyAUAoBQCgFAKAUAoDLycg2LXL3UkRkkd+oQ7MYw2AM6M6T2B8QO/bFa7qvvWzJe3qdn2W893W3C/2ih+KvHrTom3zrukIaMJg9J8ffbsqshKlfqKucDsRrUqwpq8mWMFs/EYyW7Sj3vgu9/LU5fwSS84h0+HxTdREU4RnCQIoOcNpAaXG2Bhu3YCoE6tX+1ep05R2fgFb/eqf/hP5+vgdw5E5RXh0LIHMkkjBpG0hVyAAAqjsoHqSdzv5CzCCgrI42JxE8RUdSdr9FZLlkaatiAUAoDE8wxxQ8VtZVYLJcRSwyJkZZUAeNyufu4ddWPvgV578TUVPBb3GLXrl8yWi7SKtuMW8QtTLNGi/M3DKWdQACLkqe+wKnA/rAedeSWFr1HUUItvdjwf9l/X4FjeStcuvhTexycOiCNmRMifIIImb7R85AyTrySNt6+mQioxUUrJFI2FbAUAoCg5y5dTiNqYTIUGoOrL4l1LnGpcgOm/05G4ByCAaxJXViSlU7OanZO3Bq6fejmg4zxPg7hJgZYM6V6jFom9Ak31Rt+6wPY4Xzqq51aXve0ufE7scPgdoZUX2VT9L919z4feRE5G4dbcTvZnvxHrKnREx0ySyPlnkDKclUHhVQxKjHbAqeFSFReycnFYOvg5pVVZ8Hwfc/tm34F8NjZ3iXEF5IIx9cTICzrhsKXBAKgkEZQkY753pClGD9ny4G2Jx9XEwUatm1/Vb2u661XejfVIUhQCgFAKAUAoBQCgFAV/MFnLNbTRQymCV0ISQd1byP8Alkb77b0BiOXPhRFG2u7k+YbJPTA0xZPcsCS0hzk5JAOdxneoYUIxe883zZ0sTtWtVgqUPYgv6Y5Lx4vxKr4mcM+QmivbYCMCQOoGFRZwMMp8gssWoY23Vu5cVMc5K+SPLjPxUuZ2WOwh6ZcgIXXqTOfMLH9K+e51bbkCqzxF5btNX+B24bG7Oj2+Mn2a4K15Pw4etuNjpXKS3QtIvnipudPj049TpB0+EvpxqK7ZzjberCvbM4st3ee7pwKXm3nY2c4jEQdVjWWUl8NoYuAEUA5bwMd8AnSo7krk1NiKA5r8VLFWuLYvGjq0MqnUobdWiKjJGOzOQPxoDn/FuGRKq9OOGNi2M9KI52J3DMue3uaA6D8E8iK8Vtz11cnDDOY0H0sNh4cgbjBGNqAvfiRxqe0tkkgIUtKEdtHUZU0SHKp94ggE98AMcbbAWfKHEpbizilnjMcrBgylWT6WZQ2lvEoYAOAewYbnvQFwwyMUBye5+Hl9YEvwu6cxjJEJfSw/BWzDIfdlU7dzUUoT1g/B6fUv0MRhmtzEU/8AyjlJeHuvyT6sxfNHOk3EFW2uREESTTKyK2YznS0hj8TF0XUBpOCWJ9K1VeztUVn6eZNU2W5xdTCS7SK1Syku+OvijZX3wztrmFJuE3CgADSGdpIiV8ww8cbgjfGcEfSDWZUIye8snzRpQ2nXpQ7Kftw/TLNeHFW6PI6DyhZ3UVqiXkqyzDOWXJ8P3QWIBcgfewM+eTuZVe2ZQqOLk3FWXBXvbxLqsmgoBQCgFAKAUAoBQCgFAU/NnGWs7WSdYmmZcYRc9yQMnAJCjOScHYGsPJG0VvSSvbqckPAOK8WkMsw0AA6GmDRxIfFgRw/V32LnfB+o7Cqrp1K3v5LkeghjMHs5f/GXaVP1vRf4rX71ehZfBq6W3nktLhV+ZkBZZCml9S56kBbz0EFgFONnPpmzGEYq0UcOviKtebqVZXf35dyOw1sQmJ+JKIflikQmvEcy264XPgwzHUxGldYjyc5/LNAZ/inxGvCzpDHapoYoZNbzq5GxKgCPAztuT2P411cHsqeIgqjlZevyOZi9pwoT3LXZkOL8wXTzRPczGZBr8OmONVY4xjYAEjP1Ng+oOAW0NnfloxlG7XF8uQwG0PzMpRlZPgufM+3/ABNCuCsg88mJ9P8Af0lBgHvuB51ybnTK/l7i15FJM1rcNBHLgsFWGRQVBA3MeksSSToHbucgV08Bs+eJbcso8+vzOfjcfHDq0c5cunyLS75jv2ZTJcSSskivCCsAj2ILiQLGraSBsyknfGN6sYjY9SM0qWj5vPveWhXobWg4N1NVyWXhmdK5c+JVtcEJMrW0hOBrIMTNnGFlGATnbDBSfIVza2Fq0s5LLnw8zoUcVSq5RefLj5G2quWDI/EXmYWsBjRws0oOGyB0o/vSEnYY7KD3YjyBwBnuTPhnbtbPJcwBHn0lFHgkgjA+zGRuJT9T98k6TkDfEoqSsySlWnSmp03Zriix5O5EnsLtnS5D2zKwZCpDsdtJIB0ahj6xuRkYFR06W5o8uXItYzHPFJOpFb61ksnLvWl+pvqlKIoBQCgFAKAUAoBQCgFAKAUAoDkvxQsjbXkNzAcSzMCgGnULhB9RBILRtHs3kNAz9dAVqfEfiLTSoekAcqdK5WEjBUqx3dyCQQ2wKg4xs1/AYGWJnnlFav5FHHY2OHhlnJ6L59xS3sYmYtN9qzHLNJ4ye5+92AycAbDsABXqqeCoQhuKKt5/E8zPGV5z33J36ZfA/LyqpVSQCxwo9cDP8BU7nGDUXx0IVGUk5LhqfEuAzMm+V75BAIPpnuPLatI14TnKmtY6+JtKjOEI1Ho9PAiQyREykRqDEcE6V8hnb9aghOi3NqPudFyuTSjVSgnL3ur52JJvF6fUOdOnVtucYz93Odt9vx7VJ+apqiq0sk1fzNPy03WdGObvbyPUyDIGRk5IGdzjvt7bfrU+/G6V82Q7rte2R5XMII3BZQPoGMH0yD3/AAO36DEdSmms1dLhwf35G9ObTydnz4r78ydZ8731lFHCkkbRqc+NGkMa5HhJDBugBq37g4Awuw8ztDZzpe3DxS4ft1+16LAbQ7T2J+DfH9+he8l254nfyzXZXMeiQxBgwk3PRx626AAgYBLsSfPVyDrHYKAUAoBQCgFAKAUAoBQCgFAKAUAoD8yyBQWYhVAJJJwAB3JJ7CgOE868RS/vOvAXSNU6YkzhpFBbdfONDqPu2FO2Aa7WA2S60VUqZLlxf7HHx21FSbp083z4L9yoglRSsSLt4vp+lcZzk+pbIzvuD5g13aVajCf5ektNbaLvfXzOJVo1pQ7epx56vuXL0sfu2kDKDMo0q6l1YZUoCrEEb5Ur39Qe3lVerVlXwVRy19r0b+hYpU1RxdNLT2fVL6kGRNrPPYMPPz6T43wM7+wrK9qGHb6f8WavKddLr/yR6XagOZdw0YYZztpwrdv2ckAnfAyRuKo1t+GKq1oax3XbnG2f30L1LcnhqVKekt5X5SvkfLO6EjTKMFVVcd9w4eTJ8vvf4VcwslKrWto7PzRTxKap0b6q68mePBZCVWJwVKJp3GNYXSGwDvswAOw7DyZhVbBL8w6fae7GOS/U+fgWMW1QVTc96Us3yWqXiWE8QLxtgZDDfzAKS539CQv6CrtZN42l3S+RUpNflKnfH5kKyvGzcg5Oh3KZ7acdvwBH/MKUa8/4qfBu3d+z+Iq0Y/wmuKV+/wDdfAkfOJ0g+SocashfFpxnUQNWPBjJ3A9aysVCOHjUqvdcrafb/Y1eGlKvKnSW8o3++H7lryHeW/DrzqyxERMrIrLqcwnALvoGfAwUBjuRoHkxxxNqYKNFqpBWTyt8/v5na2ZjJVk4Td2s7/L7+RveBXnErq/W5RgnDcsAjFPEgXAwAurqdXJ1atIAwM4weOdY6BQCgFAKAUAoBQCgFAKAUAoBQGa5m52t7JwkqysdKu5jUMI0YlVZskHBIbZcnwnagMb8RubIboR2tvKskTZeYocq2nSVj1YwdyGZc5GlQRua6WysPCtXtPRZ25nO2niJ0aPsavK/Ixd5CzrpVyhOMsBvjzx6HHn5V6ytCU4bsZW69PvieYpTjCW9JX6dfvgQuExCOWaIZ0jpsuSScFdOMnfA01TwdONGrUpR0yfms/gWcXUlWp06stc15P8Ac9bqAFZGJ1LpyEVtjpGjfzzlCCudPtuap0abnSrxu8pSsr/f0LdWooVaErLOMbv7y9LnlxvCLHjAEdwqj0AVmQ/Scds+1bud8LQnfRx+jNVC2JrQtqpfVE7qDXoyCfGxGPIiBR7EEq36VZhFrGzvo4r6Feck8HDpJ/UqeG2ZjmuFCkJ000nOQQAw2229x659ar4LDToVqsXpZWfTOyJ8ZiIVqdKS1u79+WZ68RbMQmQ6ikhkBxjKlm1Dc7KVJ8+wG/nUdPejgadXjDPw4+hvU3ZY2dPhLLxtl6lh1F1DvqbQVHlpAn1H8iYx/aFXJXeMg7Zbr+RVjZYSavnvL7+JRS28ny8zKhLGSfC43KPkbD8dLf2aqSp1Py85Rjm3LLjaWX0fgWI1KfbwjJ5WjnwvHP6rxPt7C8csZCkqsASMiMyBXBXPhHYlds5rNaE6VWDSyULL2b2d1fJdBRnCpSkm83K79q11Z8X1LiPq9NHJMc64cFDp0vg+ZztgkHuCMjcHFXK1B4jDKNZe1rlwfqVaVdUK7lSeWmfFehteQeeDDY9B45ZmhXRbyBDplVfDpBxgsjeHC5LADAY5FeSxFOFOo4wd0uJ6rD1JVKalNWb4F38OIOKrI5vzLoaIFuq0LfbZH82IidMenVkHH3cDvUBMb+gFAKAUAoBQCgFAKAUAoBQFRxnli0umV7iBJHVSquR4lHfZhuCDuCNwdxigOFQsz6TqzCjTtCDqLlZZNep3Y5eTSEGdth5nevT7JwHZpV29Vl4nm9qY3tG6KWjzfOxIruHGPEWy9Qyb6ioU+mASR+e5qJUoqp2nG1iTtJbnZ8L3P2kKjOB9Xfz/AI+Xt7n1rMaUIttLXXqYlUlKyb006HyOJVUKqgAYCgepOAB7kn9TWsuzoUr6RibrtK1S2smfi3uCxYaSAOzbFWHsQf8A68wSN60w+IdZX3WuV7Zo2r0FSdt5PnbgRU4sOsYipAyVV/JnABZceRAP54NRxxidd0mstE+bSu16m7wj7HtE+rXJN2T9CPfcTkRpiDEEi05DZDNlQ2Ac4B3wBg71DXxdSEptWtDg9XlfJ+mjJaOGpzUE73lfS1lnbNerzRcI2QD2yM10ou6TKDVnY+1kwKAUB5Q/MiROhJo6cnWRcIcSYGW1uB0o2xhhrCtvnuc+e2lhKCm6tSW7fhq2+74/I7uz8VXcFThHetx0SXK/34nToPixw826StKeow3hRSzhh9Q28IGezEgH1ri0MJXru1KDfw89D0KV9Dw4B8WLe5uY4OhNH1G0o7FCNXkGCttnttncj8at4rZGJw1LtaiVu/NXDi1qdCrmGBQCgFAKAUAoBQCgFAQ+MyyrbzNAoeYRuYlPZpADoHl3bFActtedOJwRyLcwPMJSsdu80TW7dV8JpIEegoHYfUVOA2NXegMhw1CsaodJKZjyhJQ6CUypO5U4yD6EV7jAT38PCVuHwyPGY6G5iJq98/jmSatlUUAoCNxGEvGQvfuNyP8AEf8A567VUx1CVai4R1y10ydy1g60aNZTlpnprmrEe1ubhidUKoAp2Lgln2wBjYL371rTq4mT9qnZJc9X06GalLDxXszu2+Wi69e4jS8GPSyhPWDF11tqAYsTuPp1YONQHfzqo9nzdBO/8RO+rte9+4tLHQVZ5fw2raK9rW1162JEdgFnlmk0eIJpzjK6Vw257b+noKsxw8Y151qls7W6WWZWlXcqMKUL5Xv1u8tD3PE4e3Wjz6a1z+man/N0G7Kav3ojWFrvSD8mecnGYR9/P9UFv4Ctu3i/dTfdFv4Imhs7FTeUH45fEizcwD7kbH+sQo/zP+FSKOIl7tPzaX1foXaewq8vfaXqVtxxad/vrGPRBk/3m/yArH5KvN/xKqjwtFZ9139Dp0diUIe/7TKucAnU5Lt6uS36eRwfKopYTCUZKT9qXOTve/6VkpWeqWfLhfpU6NOkrQVj4s5YhVy7HOFTLE+v07+WxG/qK0xG16cVaU/BO+T6q3/jJZrjG6JHM7R8I/h+EMXEJ5EkbTqhRGDqmobszDYvgkaRsO+57eYx+0JYppcF5+fyVlfO1yKUrnXK5xqKAUAoBQCgFAKAUAoDm/OXxQayvWtlteoqIhZmcxklt8r4GDKBtn9oEeW/SwGy6uNUuzklbg2/kmbRjcwPO/xCkv8ARH0FW3QljGZCS79lLeDGlcnC+pB8hjr4b8PYinPenuy6Xf8A1ZFiMNUqQ3YS3ev3YoU444AAjRQNgAxOB/dFdyGDxGj3Uul38kcr/Qb5yqZ937n5bjkvksf5hj/1CsyweI4Tj/6v/sbrYFPjN+h+f9uzekX6N/8AKtXg8Qmk6kc/7X/2M/6BS/W/T6HmeNTbeKMfgh/zY0/J1bpSqruUfrJki2Hh1q35/sfh+MynH2mNs+FV3/UHen5eDs3Wel8ks+72W79FmSR2NhFqm/H6Hi/EJD/vXO22Dpz+BXArKw+HatvSk7ZZ2v3Nbqb8e8njs3CR0gvj8SLLcg/USf6zE5H9o/4Vo1g46wvn/U9V03nm1xi7NZ5aXnjQow92KXgjyikQ7KF1egAyfw9/Y1CsZgoL2VBNf4rLpe1n0lbys3KpInW9hcuMx280g/cidh6d1Hb+B9ajntynT/rXhmu7Lh5uL/WhvlpBybxF+1nN/a0p3/rMv6j86rS/EVBqzk3rw16OzVnwUovvSG83wLO2+FfEXHiEMeRnEkucE9wemrA+n+s1zKv4gvlFNrq+L15prnfJ8k8zNpMvrH4ME/z953xlY4/+p2ORnzK5qjU23iJ3Ssr+Pxvfo3drg0Z3HYzF3y3awWlvcgzP44fnBI0ckaKx0zAKgLK4fK5fSdjjJwRXniK001KTafC7s2V7nxrH5d5lgjTXl4ZjkqqlJSNWDkqGjkgkR03Dx7A9qgvkOJveWOQZFCPJOVQqxEcLSxGMtgkrKspd11amHULbP2U5BjdQljSuaXgN9LZXCWdzO9xHcFjazS7uHUAtC7AAEkeJW8/EPIVtCW8aThus29bmgoBQCgFAKAUAoBQHPPi7wVbiEHSA4XwyaApjAYFi0zEIEI20HuckZ8pqGIq0J79KVmZTscxt+QJBC0s7vG/dE0jUy4cl2QgMisAAFPi8DuVUKcdBbaxSlvXV+7z0trx7lxzM77K7jPJV5CkHTV7mSQyB0ijc9MI+lCSCc5OdyBjGDnNSQ2/iHk0su/w48OfHje5u5NIsOXfhje3MYleSK3Usw0sHMisrMrZXGAcg7Z3qGpt7EXySXHJPJ81nx4rR8s2bRUpK5p7b4ML/ALy9dt8+CJVH5ZZsHvv/AIVBLbmKd88tbWWvNcnxytnmbdm+ZBuuQ+GJN0fmryaUEB44FWRl8suUiIUj97fao5bUxc83L4Z9/N9XmaNZ6msi+FPDgCGSV+31TP3Hn4SN/wDtVeWPxMlZzfPV6riSKmiTbfDThiHPywY9/HJIw/RmwfzqGeJqzvvSbvrnqZ7OJb2fLFlFvHaW6nbcRJnbtvjNROTZncjyLWNAuAoAA7YGMfpWDayP0TQFNxXhjFuqL2e37bAxGLyH0yRn+PnWyfQ0a6nvweWY61lMUgXGiaM4Dg5yCmToYbdiQdQIx2GHYzFviWVYNjmPGOBk/wC0rdU1ajJJECdwJU6jEFs6FWX06SbDU7HC1Zg7oqTVpGw4Pwe3YR3EaKFkgXwgKVwyqM5I1Y0BUxnSQqbeEGoHJ6E8YrUmXFw6XMCAjpSRyLpwNpF0MhB74KdQEdvCv544GzdpELni3Bs3kxl7crcxeokiOsY2OMgFT7MazB2ZiorxNrVkqCgFAKAUAoBQCgIfFuJR20TzStpRcZ2JJJICgAbliSAAO5IoDM3XDJbzD3TtEAdUUMLaWiOCuozAazLgsDpIUaiPF9RhlU5E8aWWZFt+U1jmWRJJiDLl1aaR10gAgkSMxZy6R5bIOBjsMHG+7G3ZJMi8ft1e5MY6XggjKLoVpAGeXVpQwTZU6FGyDt9W9b09COtrYvOWUxaxY7EMw2xszMw2AHkfQfgKin7xNT909uM2LTwtEkzwFsAyR41hcjUAT9JIyNXcZzWE7M2krqxVcIkigza2FrJKsR0yNHoWNX8w0kjLrk/a06iPPB2rfdlLNkW/GOSJ0HGvtUhnhlt5HBMYk0FZMDLBXjdl1AZOkkHAJwaxKDRtGqnkWtaEgoBQAUBnOE2FtLbNfXVv8y8jOQrRdZkj1lUjSMg6cKF1ADdtRNWoqyKUnd5nq3BIbTiEZtkWFJ7eQSRooVC0bRaH0rgBsO4PqDWlTQ3pe8X1QFox3NkTJdRuAdM0eg4PhMkRLxZXIBOGkOryEZOUx1Y5qTysV6yzuWPJFzqtumfqhdoj3+nZo+4BP2TRnNaVFZklJ3iWs1oWmik1DTGrjTpzlm0gNqztgBhjG+v2rW+Ru1nch8yqJIhbYDNcuIdJzuh3mO37MQc/iAPMVtTV2aVZWia2rBVFAKAUAoBQCgFAZLmOL5i/tojvHbobpxtvKTogyPQYmYe6D0rSo7IkpK8j05h4kYIS6jMjMkUYPYySMqJn90MQT7A+dQRV2WJuyJ9vGVRVLFyFALNjUxA3J0gDJ77ACsGy0MlxmNmmuGYMYlUYAjaQEKoLZVozCBksMllOxPkKsU17JVqu8jScEtzHbQRnukMaH+yqjy/CoJaliCtFE0Vg2KrlHWOH9GJ4xdQ6o5C67CbUSzMikHD56g3GoOD51aWhSeTJHNgVnsUO8nzOtduwSOXW3sMHTn1dR51ifumYe8ibVYuCgFAKApBw+6gL/JTxrG7M/SuI2kVGY5bQySIyqTk6TqAJOMDapVUtqQyo8iRYcPk6hnuJRLOV0AqmiONMglUUlmGSAWJYk6V7YArWU942hT3cyzrQkKLnWLNo7+cLJPkYyAjAvjIPiMesA4P1VvB2ZpUV4mbi5jjsneWVi0UsI0ogORIh8ChWwQ8iuxCsdWIVZjqYgSzjcgpz3Sw4l8SbGPQsbmeaQqI4UUqxZiAoYyBRHuR9W+N8VEqbJnViaXljgkqM1zdsr3TrpwmenDHsemmd9yAWY7sQPICp1FIrSk3qaKsmBQCgFAKAUAoBQGYusLxJ8kAy2kQQeZ6Uk5k/TrR/qaiqrImovMl3NskgAdQwVlcZGcMpBU/iCAahuWGrntQHNrh0nzhUYzyYBKIr6JXx/vYNZCoV8SOAdiMd6s6RKesjpNVi4KArb7gkUsglw6TAACWJ2jfSDkKShGtc/dbI9q2UmjWUFI/djwmON2l8bysArSSMXfSNwoJ+lM76RgZ3O+9JSbEYKOhPrU2K571zdLCqjQsXUkY5ydRKxqu/fKuxO+Aqj72Rm2VzW73rHjxu7eKW0ZX8DzdF0wDq1qxVgcZDKyj2wz58iMrO5iTaaLetTcUAoBQH5kjDAqwyCCCPUHY0DORQssFtEZMOeH3q6kyNbLC7or6c5z0hlQcklCRpRW1Wlmikyw5YsBc39u0hRpJHa/mAWMsAu0adRGJZFkZAucfzJ2GN8mDq3GeMw2qB530gkKoALMzHsqooLM3sAe1aylGK3pOyQKB+ZbyXe3sdCns11KIz/wCnGJG/vaT22riV/wAR4Gk7KTl3L5uy8iVUZMDinE9vsLI/tDrzD9D0T/Cqq/FeEv7svJf9jPYSJSc0On9JtZYx5vFieMf3Ptfz6eB610MNt3A13ZTs+UsvXT1NXSki9sryOVBJE6yIezKQQfzFdcjPegFAKAUBQ828ti8RCshhuIWL28y7mNyMHIOzIw2ZT3FGrmU7GSbjvFbUpHdcPWdmbQktvMoV2wzbo+6DSrEscDby7VE6XIlVZ8Snn5ikkLvdGOGUq8NtGsgKwyk6Jy0gyjyLC8UgYfcZgFznOdyxh1L5sveAorTRRplUgUyFU6ix6saEGMLGy4ZiMLsYx2pUeRikryNhUBaFAKAUAoCr4vwfrMkiSyQTICFkj0nKnGVZHBV0yAcEZBGxG+cp2NZRvmRbTgkxmSa6uFm6WekiRdKNXIwZCNbln0llG+AGbAyds3VsjCi73ZfVqbigFAKAUBy2WBJeK32hZDGhj1hdTI0+nxEoIpRgALnKfUoOchasw0Kk7b2Rf8pTJbwy35XXJdusVrGqBDIi6ungBVwHPUlLEDCkE9q0rVoUabqVHZLU1Su7IveHcObV17grJdMuC4GERf2IwclUz75Y7nyA+a7V2vVx0+UFpH5vm/gXIU1FFlXIJBQCgKe9gNs5urdSGB1XEa5xNH946Rt1lG6tjJ06ScHb0ewtszw9RUarvTeX+L593NeJDVp3V1qa22uFkRZEYMjqGVhuCpGQQfQjevoZUPWgFAKAUBS848HN1aSwrjXgNHqGR1FIZM58iQAfYntQGAtLZeokyPMZCm8Ut0FcHSQSRHOrRuMaGyspwgHuALzkm4jl+YddQdXWJw7O7AIMga5AGddbylWwBg9tjUNXUsUbWNPURMKAUAoBQCgFAKAUAoBQFFzpzCtjavLt1D4IVOPFK2dI3wMDufZTW0Y3ZrOW6jnnAOXnnkh4eS2nHXvXJkOpG7gPr0FpW1DZMhfvHTvZKZvreZJb2abKiG2xZwDYKH8JmI8sljHEP+EQO5z4z8U4qUpRwsP8n8vLNlihH+ouriZURnY4VVLMfQAZP+FeOhFzkorVlgh8M41DOCY2zhI3OQVwsi60O/qP4Gpq+Fq0bb61bXjF2fqYUkywqubHxnA7kD/X/fH60SbB9oD7ygoFpGq/SrSIv9VZHVfywBivruDk5YenKWrir+SOfLVlzVkwKAUAoBQGN5u4c0Ra4jLdFsdeNS4AbwgTAJJHkjCq+p1UL4yRpOoDDyXclhcRXEatLb9MQuF8WqNQWwHVnUvGdTKC5YqXXYKK1lG6NoS3WdNsrtJY0kjYPG6hlYdiDVZqxbTTV0e9DIoBQCgFAKAUAoBQHldXCxo0kjBURSzMdgFG5J/KizDdjkPE+JPd3c13MCLeyJjt4hqLGcgHfSjASlii6S0ZBKhW1Ic2YxsipOW8zdcEuIeEW6i8fN7duZZAuSXkP3AztpCoo05dgDgnOTWKlSNOLlLRdG/RZmiVyFf8Akm4ZcxaQJpZJ50AYEh2leWPxDbV9IyP1r57W2nTltVYhe5dJ3XC1nkW1B9nYpbm24ze2jlhHELhBC1u40mNMKGl1bHUx1+A9gy9yKmhPZeFxCSu9x728uLztG2lllnzTMWnJF5LyUj3peRVa1+WiQxHcNKhdVYj0WM4HufaqEdqzhht2DtU3m78ouza8Wjfcz6EHiPJN1ItuhnhcRwCEvIjmSMhietEQ20xXQMn9jvuRVijtXD03OSg1eW9ZNWd17ssvdvfJczDpt2JvFOTXlvFuDJEVWeKYB4dUoCBR0xIW8MeQzgADxOSc1BQ2pCnhnR3XdxaylaOd3fdtm9E7vRGXC7uaiJmRGMrKSC7ZUFRoySoxk7hcAnzINcqSjKSUFy8+PLib95K5NjK2NrqGlzCjuD3DsAzj8dRNfX6cFCKguCt5HPZc1uBQCgFAKAUBgeO8J6TLFp1RP4IT4iVGM9INkaAhUFQHiBU7tmPxgZ/g5msWDRESwSuDoyBHLq+9BIdKfMHZjGPs5PuNqyBpKKZvCbib+wvo5kDxNqXJHYghhsVZTgqwOxUgEHuKgasWk09CTWDIoBQCgIA4gTcdEQyaQmozEYjzthQfvHG59PffGbZXNd7OxPrBsKA+McDJ2A3J9qAyPG78ziN03i1/wAlQqW+anAJEmhd2togDL6uUBGwTXPCFs2Vqk75Iicm8tK1ymWEsNoTJqJEhe5fOCZDvqUFnZdKYaRCdRGqpCI6bNCrqVdQynuGAIP5GgMTCicPuGtyBFbzyarUgYjV2A1w+itqBdV2zrIH014z8TbMnKf5qkrq3tdLcfLLpYsUZr3WX9eMLIoBQCgKbjJ+YdbFNzIAbgjsltnx59GkGY18/Ex+6a9H+Hdmyr11XkvYh6y4eWr/AHIa07KxsgK+hlQ+0AoBQCgFAKA8L20SVGjkUMjDBB/1sQdwRuCAaAwfHuHtbBuuOrCcqJsEsEbOVlb6lX6QNLRR4B1MmwoCDCvSctI0sIGwuVJeUKpYZmQqRJaggqsr6iMHDsDrGGk9TKbWhoouJSxoHlj68RGpbi0BkRl2wxiBaQZ/c6gwM58qidPkTxrcywsb+KZdUUiyAHB0kHB8wR3B9jvUbTWpKpJ6EmsGRQCgFAVfFOPwwMIyWkmIysESmSYj10Luq/vNhfetlFs1lNIpuLxSOizcQBjhz9nYQnqSXDYJCysBhhgEmJfAApLMwBxNGCRWnUcimju55pstGBcyYjghDAxRJhTsV0unTGHM8bYbCjADQ53NDpvBeGLbxCMEu2Szu31SSNu7n3J8hsBgDAAFAT6A8by1SVGjkUOjjDKwyCKAyh5evLc/yWdbiHyhuiQ6j0W4UMxA2ADqx2+qvP478OYXEe1T9iXTTy+liWNaS1Pq8SuVOJbC4G+C0bQyJ28sSB8eW6D8q4FX8K4qPuSi/NP4W9SVV4nkvH5G/m7G9c+hiWP1xvK6j9Kjh+F8a3nurx+iZnt4kiG3vp+6JZp6sRNN+Sr9mhHqWcfu11cJ+FKcXfETv0WS89fRGkq74F5wXgsVsrCIHU51SOxLSSN6sx3J9B2A2AA2r1dOlClFQgrJaIgbvqWNbmBQCgFAKAUAoBQCgMzxPlBSddq/y75zoADQlsg6umdkkG+JFwQWJw3YgZmbhl1aO0yxPADqLNat1YS2TpMqMvUYYILy9OSQnV4kAAIHlLxaOYLLPBDdEggXFoxgnCAjsS+wAOojrDSMa1XVgASbfjsJaNIOJGOSRlVYbuHqNlsacFTG5B+nUXYZ2znatHCJuqkkeU/MXE0mnhSxju+i4jMkcogBJSOQExyFiBpdfM+e9aOEVxJI1JPgejcT4y+yWNrCf2pbjqDv6R4Pb/XlWto8za83wLDly0nuVnF9cMrRS9N0tz0ot44pARJjrdnAzqG4PtUkYxtcilOSdrn2LjtnbBo+HxxMckySL/NBgGZizrl5pNKyNgZz02BZcZqQjMreTOLgO4ku+IPtFGMB1XODo3McEayK4Mm5VocsZFkwAN/yhy61uGlnKPdSgdQoCI0Hfpxg7iMEk+5PYAAADR0AoBQCgFAKAUAoBQCgFAKAUAoBQCgFAKAUBjeeOG2CpJNKy29wUJjljLLKXUeFtEbKZtLYOk5FAcWtuLWsVs5cMZW8MyyZMzP5lid9OT9XYZ9dqA0HIHHeLPNO6W0c4zDHOXcxMWRNKv4zq1MmnJ0HOkbDeo6luJLTbWhoOJ86XocI9q1guoAyyI9wCCcHSY1CDHfcnbfFaxhHmbSqSXAztjeQyTfy2SefriMhZo2WNnH2b4jCLGGZGGhzghoV38RFSJxWRBKWefE2U/DrkQvNNpsreJOo7DQ8zaQGcrGmYo9bLqAy+8soIOsitgXXKH+zrcFbZlZmWIyTmQStIzlwgaYE6myrHA2A32FAaThvGLe4z0J4ptP1dORXx+OknFATaAUAoBQCgFAKAUAoBQCgFAKAUAoBQCgFACaA5Dz3xSI3YubPqTHp9O4eIKVCqTpKPgsXGWDCM4IIyQV3rVMZQpzUJySf3ry8SpVx+HpVFTnNJv7z5eJjJrZYntRcSKv8lnVmAWPOogkM2csS0j5ySN8hRVfA414mU8rJWt6lXZu0XjJ1MrRja3XX6cjS8jcUismBfIhkghjZ1UkJKmojUFGwYSHxdgV3xmquDxCcpwm7NybV+KeWXkRbHx8I1KlOq7NybV3qnll5eRu5ucLBF1G8tyMZAWVGYj2RSWY+WACc7V0d1npZVIJXbMNecS+YknuZgFTToEbbssK5ZdYzgO2osV9GUeVee2jiHWqRhT0Wj5vTL4X7zwW28c8ViIQo3svdfN3s2vFWv0Z4cLsZIol6Esls+ASqnVEG77wvmMkHzAB271iG1q9Obz3o9frqQw27iaNRq+9G/H66/Em8T4qXWNbm36kkl1GzfLgaZyenGwaOTdXMCtHgMVIZ8lcgjt4PaVPEvdSafL9z0eA2vRxktxJqXL9/rY/ZubiBbeXpXLXAYq8rq2lpZPssKsojKW+4mZCUiDpEqnfUOidU6Ly7zD8yZFMLoY3kQtkNGWR2Rl1DcOMDKso7nSXA1UBeUAoBQCgFAKAUAoBQCgFAKAUAoBQCgFAcgvuPScQeVy7fJFtMEWCiyIBu758T6jnCnw4UHGd689tXaM4y7Gk7c3x7uh5Xbe1akJ9hRdv1Na35dPtAEDb9B7V53PU8pm8yLf8AC4ZipljVyucahnGe9TUsRVpJqErXJ6OKrUU1Tk1fWx4xyND4HDNH911BYj2cAZz++Bj1x3O7jGr7UXZ8V9Pp5X4SSjGv7UXaXFPJeDfw8r8PNbq3wv2qFwRll062I7+EAnfByAKy6da79l28bK/U2dLEXfsO3J3sk9M+h7KrTEF1KRg5CnZnIOxYfdXO4Xv2zjtWrapZRd5c+C7ub6+V9SNuNFWi7y58FzS5vhfTlfUnSOFBJIAG5J2AqBJt2RXjFydlqReK8PSeJo5ACGH6HyI9CPWpKFaVGanF6E2GxE8PUVSDzXr0Oh8l8Q+dsE+YQO65hnDBWV5IzpZsYxhiNWMDGfavd06iqQU46NXPpVGrGrTjUjo1fzLfhnC1hMhDO7SvrdnbJJACgeQACgDtW5IT6AUAoBQCgFAKAUAoBQCgFAKAUAoBQGc+I0hXhd6VJUi3fBBwe3qKA55w5AsUYAAARcAbAbCvAVW3Uk3zPl9eTlVk3zZCm/p0X/l5f/fDU8f5WX+S+EixD+Sn/nH4SLaqhRFAKAUBU81/0O4/4Tfwq3gP5mHei9sz+bp/5ItaqFIvfhWMS8RA2HWiOPLJiXJ/E17LZTbwkL9fiz6BsRt4GF+vxZ0GuidUUAoBQCgFAKAUAoBQH//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4" descr="data:image/jpeg;base64,/9j/4AAQSkZJRgABAQAAAQABAAD/2wCEAAkGBxQTEhQUExQWFRQXFhoYFxgYGRsbGRsYISEYHxofJBwbHyggHholHCAaIjEhKSstLzEwFx8zODMtNygtLiwBCgoKDg0OGxAQGzcmICQvNDQtLTQsLDQsLCwsNCwsLDAwLCwsLCwsLS8sLCwsNCwsLCwsLCwsLTQ0NCwsLCwsLP/AABEIAPIA0QMBEQACEQEDEQH/xAAcAAEAAwEBAQEBAAAAAAAAAAAABAUGBwMBAgj/xABEEAACAQMCBAQDBQMJBgcAAAABAgMABBESIQUGEzEiQVFhBxQyI0JxgZFSYrEkMzRygpKhwfAVQ3OiwtFTdJOy0uHx/8QAGwEBAAIDAQEAAAAAAAAAAAAAAAMEAQIFBgf/xAA9EQACAQIDBQUGBAUEAgMAAAAAAQIDEQQhMQUSQVFhE3GBkaEiMrHB0fAGFFLhIzRCYnIVM7LSgpIkU6L/2gAMAwEAAhEDEQA/AO40AoBQCgFAKAUAoBQCgFAKAUAoBQCgFAKAUAoBQCgFAKAUAoBQCgFAKAUAoBQCgFAKAUBX8dM/Rb5YDrEoF1YwAWUOd/RNR/KgLCgI97exxLqkYIpZVBPmzEKo/EsQPzoCRQCgFAKAUAoBQCgFAKAUAoBQCgFAKAUAoBQCgFAKArOG3FwZ7lJowsSsht5AR40KjWCMkhlcHyGzDGd6As6AUAoCPeWMcujqIG6biRM/dcAgN+IyaAkUAoBQCgFAKAUAoBQCgFAKAUAoBQCgFAKAUAoBQCgFAUPHuaY7dxCqPPcsMrBEAW09tTMSFjT3YjO+M4qDEYqjh4b9WVl9+fgZUW8kV/zXEZdy1var+yqtO+P67FEB/sMPevMYj8WU4u1Gm31bt6Z/FEyoPiz9q/EEO1xBKN/DJCysfQa45MD8dBqKl+Lf/speT+TXzMuhyZ72PNOHSK8i+Wkc6Y2D64JGPZVkwpDnyV1UnOF1V6LA7Vw2N/2nnyeT/fwIpQcdTRk43PauiaH5hlV1DKwZTuCCCCPYigP3QCgFAKAUAoBQCgFAKAUAoBQCgI/Eb1IYpJZDhI1LscE7AZOw3J9hQGX5c59jubj5d4XgkbJi1MjawASQdJOl9IJxuMKfFnagNhQCgFAVkFlMl1I4lDW8igmNgSySjSMo2cCMqN0x9W4O5oD9cw8UFtbSzY1FF8K5xrckLGud8anKrn3rWUlCLlLRApeCcNMKs0hDzytrnkAxrf8AyRRhVHkAPevlW0toTxtd1JacFyX3qXoQ3VYsaoG4oCPxGxjnieKVQ0bqVZT5g+43B9xuKko1p0ZqpB2azRhq6sz8cpyme1ktrkiV4We3m1DIdcAoTnuWhaMk9iS1fWMFiVicPCsuK9dH6lGUd12NBbW6RoqRqqIowqqAqqB2AA2A9qtGp60AoBQCgFAKAUAoBQCgFAKAUAoCHxjh63EEsLEqJEK6h3XI2IztkHcfhQHIbi0k4TxW3nu3jkt9OkSBWQKG1Iz6WkYB0JQHHdZj6bAXvG/imxmEHDbb5picK5JCuR30KBlkA36hKr57io+1TlurN/AuPA1I0O3qezF+7fWXcuXV2XedKiJ0jUAGwMgbgHz3qQpn7oBQGc52UMlqjfS13FkeunVIv/Oin8sVzdsTlDA1XHW3xyfozen7yJNfKy8VHHuPpbDxKWbTqx2BG42J7+LSuB2MiZwDkXMLg5YjR5affhd+DtnkaylYgJxq7d9MVsrKuguWLIGDOUOhiN8BWlJwfCUGMtU7wmGhG86lm720drK+a6tqPfd3sjXefBF3wq6aSMOwAyz4xnBUMwQ7+q4P51Rr01Tnurp52V/U3TuiBwa6EXEOIFiBELa3mdvJSPmASffQo/JRXv8A8LybwNnwk/kyrW941lhexzRrLE6yRuMqynII/H/XavREJIoBQCgPCzvY5RqikSRQSpKMGGQcEZHmDtQGE+LHMcluIY4nkjDB5Jni061RcBB4uwZz5bnQR2zQGu5Y6/ykHzX8/wBMdTsDn307asYzjbOcbUBaUAoBQCgFAKAUAoDN89c0mwhR1haaSSQRxqDgaiCcsQCcYB2AJJwNs5GJOyuSUqfaTUbpX4vRHMON8ucW4jBJdXTaBH44oWQjC7aysOchgucF8uSMYAINRbsp+9kuS+b+heVehhv9hb8v1SWS/wAYv4yv3I13wia1jtpcCNbiI4nlJ8ToctG5ZjtGV8vpBVsbbmSMVFWSKVavUrT36km3zZoOEc82dzdG1gdpHCM4cKekwUgHS5+ruNxt71lSTdkzE6NSEVKUWk9G1r3czS1kjIMYuOu2ow/LaRowG6urzyc6Svc5HrjyyQI/NPDXuLZ0jIEqlZIie3VjYOgJ/ZLKFPsxqKtSjWpypy0kmvMynZ3IHCuILPGHXIOSrofqRxs6MPJlbIP4V8mxeFqYWtKlUWa9eTXRl6MlJXRH5iizCZFBLwnqpjuSuSy/201J+D1nCS/ibj0lk/HR+Ds/AS0JN7ehIXl7qqFxjz2yMfj/AJ1HTpOdRU+LdjLeVz7w636UMaE50Iqk+pAAJrFafaVJSXFhKyIHw++3e8vvuTyiOHfIMMIKhh7NIZT+BFfT9j4R4XCQpy11fe/poUqkt6VzYgV0zQ+0AoAaA4/zN8L2tepdWE/SCKW0FjG6KMlgsyb6QOysD+NQypO94Oz9PI6FLHR3VTxFNTisk9JLukte53MPwbmPq3sUt8zzqkivIpUCbKDEYKkhSiN4jgZ3bvqOde2cMqit14Fn/TIYhb2Cnvf2Oymvk+9H9EcE43Bdx9S3kWRc4OMhlPoynDK3sQKnTTV0cicJQk4yVmuD1LCsmooBQCgFAKAUAoBQGU5w57t7EFciW4xkQq2Me7tgiNfx3ODgHeo6lSMFdlvCYKtip7tNaavglzbOA8QeV26nRkWGXUVOlxAsSsGOhWP2oQsuN/2QOwAi3alXX2Vy4nRjWwWByprtan6n7i7lx7/I77yFynb2UPVjkM7yopac9mXuNK9kTfOB7ZJxU0KcYK0UcvE4qtiZ79WV38O5cDR2PEIpgxhljlCsVYoysAw7qSpOGG23vW5XJNAKAoeL8vlnM9s4huDgvnJimxtiRR54wBIPEMDuBpPPx+zaGNhu1FnwfFft0N4zcdCDwfiwn6iMhjmifpzRNuVbGRv2ZGUgqw7g+W4HznaOzquBq7k8+KfP9+hbhNSVyBD/AES1izuXij89xGdTfkUjbb3xWZfzFSp0b/8AbJeTkhwSPl+JL+R7SAlLdTpu7gd/eGM/+IR9TdkB9Tgd78P7F37Yqusv6Vz6vpy592sVWp/SjbWlskSLHGoREUKqjYBQMAD2xXtyse1AKA+MwHfagMBz3yneyXAvLCcrKIwhiLlMgZPhbdd8jKMNJIzkVpOMnnF2+Baw1alC8atPeT62ku5/JpowfG/iDetG9ncxgTIwLr/NSnABUMu6lc4csuxAAxg1F2zhlUVuvAu/6ZCut7Bz3v7XlNfKXejpPJ/ArCXhyQr0btM6pW0jJnONbEHxI/oNiAFHkKnyaOU1KErPJrwafxR7cu8gwWV01xBLMA0ZTpMwZMEg9yNbYxtqJIyd961hCMPdRLXxVXENOrK7Std627+Pia2tyAUAoBQCgFAKAUAoDLycg2LXL3UkRkkd+oQ7MYw2AM6M6T2B8QO/bFa7qvvWzJe3qdn2W893W3C/2ih+KvHrTom3zrukIaMJg9J8ffbsqshKlfqKucDsRrUqwpq8mWMFs/EYyW7Sj3vgu9/LU5fwSS84h0+HxTdREU4RnCQIoOcNpAaXG2Bhu3YCoE6tX+1ep05R2fgFb/eqf/hP5+vgdw5E5RXh0LIHMkkjBpG0hVyAAAqjsoHqSdzv5CzCCgrI42JxE8RUdSdr9FZLlkaatiAUAoDE8wxxQ8VtZVYLJcRSwyJkZZUAeNyufu4ddWPvgV578TUVPBb3GLXrl8yWi7SKtuMW8QtTLNGi/M3DKWdQACLkqe+wKnA/rAedeSWFr1HUUItvdjwf9l/X4FjeStcuvhTexycOiCNmRMifIIImb7R85AyTrySNt6+mQioxUUrJFI2FbAUAoCg5y5dTiNqYTIUGoOrL4l1LnGpcgOm/05G4ByCAaxJXViSlU7OanZO3Bq6fejmg4zxPg7hJgZYM6V6jFom9Ak31Rt+6wPY4Xzqq51aXve0ufE7scPgdoZUX2VT9L919z4feRE5G4dbcTvZnvxHrKnREx0ySyPlnkDKclUHhVQxKjHbAqeFSFReycnFYOvg5pVVZ8Hwfc/tm34F8NjZ3iXEF5IIx9cTICzrhsKXBAKgkEZQkY753pClGD9ny4G2Jx9XEwUatm1/Vb2u661XejfVIUhQCgFAKAUAoBQCgFAV/MFnLNbTRQymCV0ISQd1byP8Alkb77b0BiOXPhRFG2u7k+YbJPTA0xZPcsCS0hzk5JAOdxneoYUIxe883zZ0sTtWtVgqUPYgv6Y5Lx4vxKr4mcM+QmivbYCMCQOoGFRZwMMp8gssWoY23Vu5cVMc5K+SPLjPxUuZ2WOwh6ZcgIXXqTOfMLH9K+e51bbkCqzxF5btNX+B24bG7Oj2+Mn2a4K15Pw4etuNjpXKS3QtIvnipudPj049TpB0+EvpxqK7ZzjberCvbM4st3ee7pwKXm3nY2c4jEQdVjWWUl8NoYuAEUA5bwMd8AnSo7krk1NiKA5r8VLFWuLYvGjq0MqnUobdWiKjJGOzOQPxoDn/FuGRKq9OOGNi2M9KI52J3DMue3uaA6D8E8iK8Vtz11cnDDOY0H0sNh4cgbjBGNqAvfiRxqe0tkkgIUtKEdtHUZU0SHKp94ggE98AMcbbAWfKHEpbizilnjMcrBgylWT6WZQ2lvEoYAOAewYbnvQFwwyMUBye5+Hl9YEvwu6cxjJEJfSw/BWzDIfdlU7dzUUoT1g/B6fUv0MRhmtzEU/8AyjlJeHuvyT6sxfNHOk3EFW2uREESTTKyK2YznS0hj8TF0XUBpOCWJ9K1VeztUVn6eZNU2W5xdTCS7SK1Syku+OvijZX3wztrmFJuE3CgADSGdpIiV8ww8cbgjfGcEfSDWZUIye8snzRpQ2nXpQ7Kftw/TLNeHFW6PI6DyhZ3UVqiXkqyzDOWXJ8P3QWIBcgfewM+eTuZVe2ZQqOLk3FWXBXvbxLqsmgoBQCgFAKAUAoBQCgFAU/NnGWs7WSdYmmZcYRc9yQMnAJCjOScHYGsPJG0VvSSvbqckPAOK8WkMsw0AA6GmDRxIfFgRw/V32LnfB+o7Cqrp1K3v5LkeghjMHs5f/GXaVP1vRf4rX71ehZfBq6W3nktLhV+ZkBZZCml9S56kBbz0EFgFONnPpmzGEYq0UcOviKtebqVZXf35dyOw1sQmJ+JKIflikQmvEcy264XPgwzHUxGldYjyc5/LNAZ/inxGvCzpDHapoYoZNbzq5GxKgCPAztuT2P411cHsqeIgqjlZevyOZi9pwoT3LXZkOL8wXTzRPczGZBr8OmONVY4xjYAEjP1Ng+oOAW0NnfloxlG7XF8uQwG0PzMpRlZPgufM+3/ABNCuCsg88mJ9P8Af0lBgHvuB51ybnTK/l7i15FJM1rcNBHLgsFWGRQVBA3MeksSSToHbucgV08Bs+eJbcso8+vzOfjcfHDq0c5cunyLS75jv2ZTJcSSskivCCsAj2ILiQLGraSBsyknfGN6sYjY9SM0qWj5vPveWhXobWg4N1NVyWXhmdK5c+JVtcEJMrW0hOBrIMTNnGFlGATnbDBSfIVza2Fq0s5LLnw8zoUcVSq5RefLj5G2quWDI/EXmYWsBjRws0oOGyB0o/vSEnYY7KD3YjyBwBnuTPhnbtbPJcwBHn0lFHgkgjA+zGRuJT9T98k6TkDfEoqSsySlWnSmp03Zriix5O5EnsLtnS5D2zKwZCpDsdtJIB0ahj6xuRkYFR06W5o8uXItYzHPFJOpFb61ksnLvWl+pvqlKIoBQCgFAKAUAoBQCgFAKAUAoDkvxQsjbXkNzAcSzMCgGnULhB9RBILRtHs3kNAz9dAVqfEfiLTSoekAcqdK5WEjBUqx3dyCQQ2wKg4xs1/AYGWJnnlFav5FHHY2OHhlnJ6L59xS3sYmYtN9qzHLNJ4ye5+92AycAbDsABXqqeCoQhuKKt5/E8zPGV5z33J36ZfA/LyqpVSQCxwo9cDP8BU7nGDUXx0IVGUk5LhqfEuAzMm+V75BAIPpnuPLatI14TnKmtY6+JtKjOEI1Ho9PAiQyREykRqDEcE6V8hnb9aghOi3NqPudFyuTSjVSgnL3ur52JJvF6fUOdOnVtucYz93Odt9vx7VJ+apqiq0sk1fzNPy03WdGObvbyPUyDIGRk5IGdzjvt7bfrU+/G6V82Q7rte2R5XMII3BZQPoGMH0yD3/AAO36DEdSmms1dLhwf35G9ObTydnz4r78ydZ8731lFHCkkbRqc+NGkMa5HhJDBugBq37g4Awuw8ztDZzpe3DxS4ft1+16LAbQ7T2J+DfH9+he8l254nfyzXZXMeiQxBgwk3PRx626AAgYBLsSfPVyDrHYKAUAoBQCgFAKAUAoBQCgFAKAUAoD8yyBQWYhVAJJJwAB3JJ7CgOE868RS/vOvAXSNU6YkzhpFBbdfONDqPu2FO2Aa7WA2S60VUqZLlxf7HHx21FSbp083z4L9yoglRSsSLt4vp+lcZzk+pbIzvuD5g13aVajCf5ektNbaLvfXzOJVo1pQ7epx56vuXL0sfu2kDKDMo0q6l1YZUoCrEEb5Ur39Qe3lVerVlXwVRy19r0b+hYpU1RxdNLT2fVL6kGRNrPPYMPPz6T43wM7+wrK9qGHb6f8WavKddLr/yR6XagOZdw0YYZztpwrdv2ckAnfAyRuKo1t+GKq1oax3XbnG2f30L1LcnhqVKekt5X5SvkfLO6EjTKMFVVcd9w4eTJ8vvf4VcwslKrWto7PzRTxKap0b6q68mePBZCVWJwVKJp3GNYXSGwDvswAOw7DyZhVbBL8w6fae7GOS/U+fgWMW1QVTc96Us3yWqXiWE8QLxtgZDDfzAKS539CQv6CrtZN42l3S+RUpNflKnfH5kKyvGzcg5Oh3KZ7acdvwBH/MKUa8/4qfBu3d+z+Iq0Y/wmuKV+/wDdfAkfOJ0g+SocashfFpxnUQNWPBjJ3A9aysVCOHjUqvdcrafb/Y1eGlKvKnSW8o3++H7lryHeW/DrzqyxERMrIrLqcwnALvoGfAwUBjuRoHkxxxNqYKNFqpBWTyt8/v5na2ZjJVk4Td2s7/L7+RveBXnErq/W5RgnDcsAjFPEgXAwAurqdXJ1atIAwM4weOdY6BQCgFAKAUAoBQCgFAKAUAoBQGa5m52t7JwkqysdKu5jUMI0YlVZskHBIbZcnwnagMb8RubIboR2tvKskTZeYocq2nSVj1YwdyGZc5GlQRua6WysPCtXtPRZ25nO2niJ0aPsavK/Ixd5CzrpVyhOMsBvjzx6HHn5V6ytCU4bsZW69PvieYpTjCW9JX6dfvgQuExCOWaIZ0jpsuSScFdOMnfA01TwdONGrUpR0yfms/gWcXUlWp06stc15P8Ac9bqAFZGJ1LpyEVtjpGjfzzlCCudPtuap0abnSrxu8pSsr/f0LdWooVaErLOMbv7y9LnlxvCLHjAEdwqj0AVmQ/Scds+1bud8LQnfRx+jNVC2JrQtqpfVE7qDXoyCfGxGPIiBR7EEq36VZhFrGzvo4r6Feck8HDpJ/UqeG2ZjmuFCkJ000nOQQAw2229x659ar4LDToVqsXpZWfTOyJ8ZiIVqdKS1u79+WZ68RbMQmQ6ikhkBxjKlm1Dc7KVJ8+wG/nUdPejgadXjDPw4+hvU3ZY2dPhLLxtl6lh1F1DvqbQVHlpAn1H8iYx/aFXJXeMg7Zbr+RVjZYSavnvL7+JRS28ny8zKhLGSfC43KPkbD8dLf2aqSp1Py85Rjm3LLjaWX0fgWI1KfbwjJ5WjnwvHP6rxPt7C8csZCkqsASMiMyBXBXPhHYlds5rNaE6VWDSyULL2b2d1fJdBRnCpSkm83K79q11Z8X1LiPq9NHJMc64cFDp0vg+ZztgkHuCMjcHFXK1B4jDKNZe1rlwfqVaVdUK7lSeWmfFehteQeeDDY9B45ZmhXRbyBDplVfDpBxgsjeHC5LADAY5FeSxFOFOo4wd0uJ6rD1JVKalNWb4F38OIOKrI5vzLoaIFuq0LfbZH82IidMenVkHH3cDvUBMb+gFAKAUAoBQCgFAKAUAoBQFRxnli0umV7iBJHVSquR4lHfZhuCDuCNwdxigOFQsz6TqzCjTtCDqLlZZNep3Y5eTSEGdth5nevT7JwHZpV29Vl4nm9qY3tG6KWjzfOxIruHGPEWy9Qyb6ioU+mASR+e5qJUoqp2nG1iTtJbnZ8L3P2kKjOB9Xfz/AI+Xt7n1rMaUIttLXXqYlUlKyb006HyOJVUKqgAYCgepOAB7kn9TWsuzoUr6RibrtK1S2smfi3uCxYaSAOzbFWHsQf8A68wSN60w+IdZX3WuV7Zo2r0FSdt5PnbgRU4sOsYipAyVV/JnABZceRAP54NRxxidd0mstE+bSu16m7wj7HtE+rXJN2T9CPfcTkRpiDEEi05DZDNlQ2Ac4B3wBg71DXxdSEptWtDg9XlfJ+mjJaOGpzUE73lfS1lnbNerzRcI2QD2yM10ou6TKDVnY+1kwKAUB5Q/MiROhJo6cnWRcIcSYGW1uB0o2xhhrCtvnuc+e2lhKCm6tSW7fhq2+74/I7uz8VXcFThHetx0SXK/34nToPixw826StKeow3hRSzhh9Q28IGezEgH1ri0MJXru1KDfw89D0KV9Dw4B8WLe5uY4OhNH1G0o7FCNXkGCttnttncj8at4rZGJw1LtaiVu/NXDi1qdCrmGBQCgFAKAUAoBQCgFAQ+MyyrbzNAoeYRuYlPZpADoHl3bFActtedOJwRyLcwPMJSsdu80TW7dV8JpIEegoHYfUVOA2NXegMhw1CsaodJKZjyhJQ6CUypO5U4yD6EV7jAT38PCVuHwyPGY6G5iJq98/jmSatlUUAoCNxGEvGQvfuNyP8AEf8A567VUx1CVai4R1y10ydy1g60aNZTlpnprmrEe1ubhidUKoAp2Lgln2wBjYL371rTq4mT9qnZJc9X06GalLDxXszu2+Wi69e4jS8GPSyhPWDF11tqAYsTuPp1YONQHfzqo9nzdBO/8RO+rte9+4tLHQVZ5fw2raK9rW1162JEdgFnlmk0eIJpzjK6Vw257b+noKsxw8Y151qls7W6WWZWlXcqMKUL5Xv1u8tD3PE4e3Wjz6a1z+man/N0G7Kav3ojWFrvSD8mecnGYR9/P9UFv4Ctu3i/dTfdFv4Imhs7FTeUH45fEizcwD7kbH+sQo/zP+FSKOIl7tPzaX1foXaewq8vfaXqVtxxad/vrGPRBk/3m/yArH5KvN/xKqjwtFZ9139Dp0diUIe/7TKucAnU5Lt6uS36eRwfKopYTCUZKT9qXOTve/6VkpWeqWfLhfpU6NOkrQVj4s5YhVy7HOFTLE+v07+WxG/qK0xG16cVaU/BO+T6q3/jJZrjG6JHM7R8I/h+EMXEJ5EkbTqhRGDqmobszDYvgkaRsO+57eYx+0JYppcF5+fyVlfO1yKUrnXK5xqKAUAoBQCgFAKAUAoDm/OXxQayvWtlteoqIhZmcxklt8r4GDKBtn9oEeW/SwGy6uNUuzklbg2/kmbRjcwPO/xCkv8ARH0FW3QljGZCS79lLeDGlcnC+pB8hjr4b8PYinPenuy6Xf8A1ZFiMNUqQ3YS3ev3YoU444AAjRQNgAxOB/dFdyGDxGj3Uul38kcr/Qb5yqZ937n5bjkvksf5hj/1CsyweI4Tj/6v/sbrYFPjN+h+f9uzekX6N/8AKtXg8Qmk6kc/7X/2M/6BS/W/T6HmeNTbeKMfgh/zY0/J1bpSqruUfrJki2Hh1q35/sfh+MynH2mNs+FV3/UHen5eDs3Wel8ks+72W79FmSR2NhFqm/H6Hi/EJD/vXO22Dpz+BXArKw+HatvSk7ZZ2v3Nbqb8e8njs3CR0gvj8SLLcg/USf6zE5H9o/4Vo1g46wvn/U9V03nm1xi7NZ5aXnjQow92KXgjyikQ7KF1egAyfw9/Y1CsZgoL2VBNf4rLpe1n0lbys3KpInW9hcuMx280g/cidh6d1Hb+B9ajntynT/rXhmu7Lh5uL/WhvlpBybxF+1nN/a0p3/rMv6j86rS/EVBqzk3rw16OzVnwUovvSG83wLO2+FfEXHiEMeRnEkucE9wemrA+n+s1zKv4gvlFNrq+L15prnfJ8k8zNpMvrH4ME/z953xlY4/+p2ORnzK5qjU23iJ3Ssr+Pxvfo3drg0Z3HYzF3y3awWlvcgzP44fnBI0ckaKx0zAKgLK4fK5fSdjjJwRXniK001KTafC7s2V7nxrH5d5lgjTXl4ZjkqqlJSNWDkqGjkgkR03Dx7A9qgvkOJveWOQZFCPJOVQqxEcLSxGMtgkrKspd11amHULbP2U5BjdQljSuaXgN9LZXCWdzO9xHcFjazS7uHUAtC7AAEkeJW8/EPIVtCW8aThus29bmgoBQCgFAKAUAoBQHPPi7wVbiEHSA4XwyaApjAYFi0zEIEI20HuckZ8pqGIq0J79KVmZTscxt+QJBC0s7vG/dE0jUy4cl2QgMisAAFPi8DuVUKcdBbaxSlvXV+7z0trx7lxzM77K7jPJV5CkHTV7mSQyB0ijc9MI+lCSCc5OdyBjGDnNSQ2/iHk0su/w48OfHje5u5NIsOXfhje3MYleSK3Usw0sHMisrMrZXGAcg7Z3qGpt7EXySXHJPJ81nx4rR8s2bRUpK5p7b4ML/ALy9dt8+CJVH5ZZsHvv/AIVBLbmKd88tbWWvNcnxytnmbdm+ZBuuQ+GJN0fmryaUEB44FWRl8suUiIUj97fao5bUxc83L4Z9/N9XmaNZ6msi+FPDgCGSV+31TP3Hn4SN/wDtVeWPxMlZzfPV6riSKmiTbfDThiHPywY9/HJIw/RmwfzqGeJqzvvSbvrnqZ7OJb2fLFlFvHaW6nbcRJnbtvjNROTZncjyLWNAuAoAA7YGMfpWDayP0TQFNxXhjFuqL2e37bAxGLyH0yRn+PnWyfQ0a6nvweWY61lMUgXGiaM4Dg5yCmToYbdiQdQIx2GHYzFviWVYNjmPGOBk/wC0rdU1ajJJECdwJU6jEFs6FWX06SbDU7HC1Zg7oqTVpGw4Pwe3YR3EaKFkgXwgKVwyqM5I1Y0BUxnSQqbeEGoHJ6E8YrUmXFw6XMCAjpSRyLpwNpF0MhB74KdQEdvCv544GzdpELni3Bs3kxl7crcxeokiOsY2OMgFT7MazB2ZiorxNrVkqCgFAKAUAoBQCgIfFuJR20TzStpRcZ2JJJICgAbliSAAO5IoDM3XDJbzD3TtEAdUUMLaWiOCuozAazLgsDpIUaiPF9RhlU5E8aWWZFt+U1jmWRJJiDLl1aaR10gAgkSMxZy6R5bIOBjsMHG+7G3ZJMi8ft1e5MY6XggjKLoVpAGeXVpQwTZU6FGyDt9W9b09COtrYvOWUxaxY7EMw2xszMw2AHkfQfgKin7xNT909uM2LTwtEkzwFsAyR41hcjUAT9JIyNXcZzWE7M2krqxVcIkigza2FrJKsR0yNHoWNX8w0kjLrk/a06iPPB2rfdlLNkW/GOSJ0HGvtUhnhlt5HBMYk0FZMDLBXjdl1AZOkkHAJwaxKDRtGqnkWtaEgoBQAUBnOE2FtLbNfXVv8y8jOQrRdZkj1lUjSMg6cKF1ADdtRNWoqyKUnd5nq3BIbTiEZtkWFJ7eQSRooVC0bRaH0rgBsO4PqDWlTQ3pe8X1QFox3NkTJdRuAdM0eg4PhMkRLxZXIBOGkOryEZOUx1Y5qTysV6yzuWPJFzqtumfqhdoj3+nZo+4BP2TRnNaVFZklJ3iWs1oWmik1DTGrjTpzlm0gNqztgBhjG+v2rW+Ru1nch8yqJIhbYDNcuIdJzuh3mO37MQc/iAPMVtTV2aVZWia2rBVFAKAUAoBQCgFAZLmOL5i/tojvHbobpxtvKTogyPQYmYe6D0rSo7IkpK8j05h4kYIS6jMjMkUYPYySMqJn90MQT7A+dQRV2WJuyJ9vGVRVLFyFALNjUxA3J0gDJ77ACsGy0MlxmNmmuGYMYlUYAjaQEKoLZVozCBksMllOxPkKsU17JVqu8jScEtzHbQRnukMaH+yqjy/CoJaliCtFE0Vg2KrlHWOH9GJ4xdQ6o5C67CbUSzMikHD56g3GoOD51aWhSeTJHNgVnsUO8nzOtduwSOXW3sMHTn1dR51ifumYe8ibVYuCgFAKApBw+6gL/JTxrG7M/SuI2kVGY5bQySIyqTk6TqAJOMDapVUtqQyo8iRYcPk6hnuJRLOV0AqmiONMglUUlmGSAWJYk6V7YArWU942hT3cyzrQkKLnWLNo7+cLJPkYyAjAvjIPiMesA4P1VvB2ZpUV4mbi5jjsneWVi0UsI0ogORIh8ChWwQ8iuxCsdWIVZjqYgSzjcgpz3Sw4l8SbGPQsbmeaQqI4UUqxZiAoYyBRHuR9W+N8VEqbJnViaXljgkqM1zdsr3TrpwmenDHsemmd9yAWY7sQPICp1FIrSk3qaKsmBQCgFAKAUAoBQGYusLxJ8kAy2kQQeZ6Uk5k/TrR/qaiqrImovMl3NskgAdQwVlcZGcMpBU/iCAahuWGrntQHNrh0nzhUYzyYBKIr6JXx/vYNZCoV8SOAdiMd6s6RKesjpNVi4KArb7gkUsglw6TAACWJ2jfSDkKShGtc/dbI9q2UmjWUFI/djwmON2l8bysArSSMXfSNwoJ+lM76RgZ3O+9JSbEYKOhPrU2K571zdLCqjQsXUkY5ydRKxqu/fKuxO+Aqj72Rm2VzW73rHjxu7eKW0ZX8DzdF0wDq1qxVgcZDKyj2wz58iMrO5iTaaLetTcUAoBQH5kjDAqwyCCCPUHY0DORQssFtEZMOeH3q6kyNbLC7or6c5z0hlQcklCRpRW1Wlmikyw5YsBc39u0hRpJHa/mAWMsAu0adRGJZFkZAucfzJ2GN8mDq3GeMw2qB530gkKoALMzHsqooLM3sAe1aylGK3pOyQKB+ZbyXe3sdCns11KIz/wCnGJG/vaT22riV/wAR4Gk7KTl3L5uy8iVUZMDinE9vsLI/tDrzD9D0T/Cqq/FeEv7svJf9jPYSJSc0On9JtZYx5vFieMf3Ptfz6eB610MNt3A13ZTs+UsvXT1NXSki9sryOVBJE6yIezKQQfzFdcjPegFAKAUBQ828ti8RCshhuIWL28y7mNyMHIOzIw2ZT3FGrmU7GSbjvFbUpHdcPWdmbQktvMoV2wzbo+6DSrEscDby7VE6XIlVZ8Snn5ikkLvdGOGUq8NtGsgKwyk6Jy0gyjyLC8UgYfcZgFznOdyxh1L5sveAorTRRplUgUyFU6ix6saEGMLGy4ZiMLsYx2pUeRikryNhUBaFAKAUAoCr4vwfrMkiSyQTICFkj0nKnGVZHBV0yAcEZBGxG+cp2NZRvmRbTgkxmSa6uFm6WekiRdKNXIwZCNbln0llG+AGbAyds3VsjCi73ZfVqbigFAKAUBy2WBJeK32hZDGhj1hdTI0+nxEoIpRgALnKfUoOchasw0Kk7b2Rf8pTJbwy35XXJdusVrGqBDIi6ungBVwHPUlLEDCkE9q0rVoUabqVHZLU1Su7IveHcObV17grJdMuC4GERf2IwclUz75Y7nyA+a7V2vVx0+UFpH5vm/gXIU1FFlXIJBQCgKe9gNs5urdSGB1XEa5xNH946Rt1lG6tjJ06ScHb0ewtszw9RUarvTeX+L593NeJDVp3V1qa22uFkRZEYMjqGVhuCpGQQfQjevoZUPWgFAKAUBS848HN1aSwrjXgNHqGR1FIZM58iQAfYntQGAtLZeokyPMZCm8Ut0FcHSQSRHOrRuMaGyspwgHuALzkm4jl+YddQdXWJw7O7AIMga5AGddbylWwBg9tjUNXUsUbWNPURMKAUAoBQCgFAKAUAoBQFFzpzCtjavLt1D4IVOPFK2dI3wMDufZTW0Y3ZrOW6jnnAOXnnkh4eS2nHXvXJkOpG7gPr0FpW1DZMhfvHTvZKZvreZJb2abKiG2xZwDYKH8JmI8sljHEP+EQO5z4z8U4qUpRwsP8n8vLNlihH+ouriZURnY4VVLMfQAZP+FeOhFzkorVlgh8M41DOCY2zhI3OQVwsi60O/qP4Gpq+Fq0bb61bXjF2fqYUkywqubHxnA7kD/X/fH60SbB9oD7ygoFpGq/SrSIv9VZHVfywBivruDk5YenKWrir+SOfLVlzVkwKAUAoBQGN5u4c0Ra4jLdFsdeNS4AbwgTAJJHkjCq+p1UL4yRpOoDDyXclhcRXEatLb9MQuF8WqNQWwHVnUvGdTKC5YqXXYKK1lG6NoS3WdNsrtJY0kjYPG6hlYdiDVZqxbTTV0e9DIoBQCgFAKAUAoBQHldXCxo0kjBURSzMdgFG5J/KizDdjkPE+JPd3c13MCLeyJjt4hqLGcgHfSjASlii6S0ZBKhW1Ic2YxsipOW8zdcEuIeEW6i8fN7duZZAuSXkP3AztpCoo05dgDgnOTWKlSNOLlLRdG/RZmiVyFf8Akm4ZcxaQJpZJ50AYEh2leWPxDbV9IyP1r57W2nTltVYhe5dJ3XC1nkW1B9nYpbm24ze2jlhHELhBC1u40mNMKGl1bHUx1+A9gy9yKmhPZeFxCSu9x728uLztG2lllnzTMWnJF5LyUj3peRVa1+WiQxHcNKhdVYj0WM4HufaqEdqzhht2DtU3m78ouza8Wjfcz6EHiPJN1ItuhnhcRwCEvIjmSMhietEQ20xXQMn9jvuRVijtXD03OSg1eW9ZNWd17ssvdvfJczDpt2JvFOTXlvFuDJEVWeKYB4dUoCBR0xIW8MeQzgADxOSc1BQ2pCnhnR3XdxaylaOd3fdtm9E7vRGXC7uaiJmRGMrKSC7ZUFRoySoxk7hcAnzINcqSjKSUFy8+PLib95K5NjK2NrqGlzCjuD3DsAzj8dRNfX6cFCKguCt5HPZc1uBQCgFAKAUBgeO8J6TLFp1RP4IT4iVGM9INkaAhUFQHiBU7tmPxgZ/g5msWDRESwSuDoyBHLq+9BIdKfMHZjGPs5PuNqyBpKKZvCbib+wvo5kDxNqXJHYghhsVZTgqwOxUgEHuKgasWk09CTWDIoBQCgIA4gTcdEQyaQmozEYjzthQfvHG59PffGbZXNd7OxPrBsKA+McDJ2A3J9qAyPG78ziN03i1/wAlQqW+anAJEmhd2togDL6uUBGwTXPCFs2Vqk75Iicm8tK1ymWEsNoTJqJEhe5fOCZDvqUFnZdKYaRCdRGqpCI6bNCrqVdQynuGAIP5GgMTCicPuGtyBFbzyarUgYjV2A1w+itqBdV2zrIH014z8TbMnKf5qkrq3tdLcfLLpYsUZr3WX9eMLIoBQCgKbjJ+YdbFNzIAbgjsltnx59GkGY18/Ex+6a9H+Hdmyr11XkvYh6y4eWr/AHIa07KxsgK+hlQ+0AoBQCgFAKA8L20SVGjkUMjDBB/1sQdwRuCAaAwfHuHtbBuuOrCcqJsEsEbOVlb6lX6QNLRR4B1MmwoCDCvSctI0sIGwuVJeUKpYZmQqRJaggqsr6iMHDsDrGGk9TKbWhoouJSxoHlj68RGpbi0BkRl2wxiBaQZ/c6gwM58qidPkTxrcywsb+KZdUUiyAHB0kHB8wR3B9jvUbTWpKpJ6EmsGRQCgFAVfFOPwwMIyWkmIysESmSYj10Luq/vNhfetlFs1lNIpuLxSOizcQBjhz9nYQnqSXDYJCysBhhgEmJfAApLMwBxNGCRWnUcimju55pstGBcyYjghDAxRJhTsV0unTGHM8bYbCjADQ53NDpvBeGLbxCMEu2Szu31SSNu7n3J8hsBgDAAFAT6A8by1SVGjkUOjjDKwyCKAyh5evLc/yWdbiHyhuiQ6j0W4UMxA2ADqx2+qvP478OYXEe1T9iXTTy+liWNaS1Pq8SuVOJbC4G+C0bQyJ28sSB8eW6D8q4FX8K4qPuSi/NP4W9SVV4nkvH5G/m7G9c+hiWP1xvK6j9Kjh+F8a3nurx+iZnt4kiG3vp+6JZp6sRNN+Sr9mhHqWcfu11cJ+FKcXfETv0WS89fRGkq74F5wXgsVsrCIHU51SOxLSSN6sx3J9B2A2AA2r1dOlClFQgrJaIgbvqWNbmBQCgFAKAUAoBQCgMzxPlBSddq/y75zoADQlsg6umdkkG+JFwQWJw3YgZmbhl1aO0yxPADqLNat1YS2TpMqMvUYYILy9OSQnV4kAAIHlLxaOYLLPBDdEggXFoxgnCAjsS+wAOojrDSMa1XVgASbfjsJaNIOJGOSRlVYbuHqNlsacFTG5B+nUXYZ2znatHCJuqkkeU/MXE0mnhSxju+i4jMkcogBJSOQExyFiBpdfM+e9aOEVxJI1JPgejcT4y+yWNrCf2pbjqDv6R4Pb/XlWto8za83wLDly0nuVnF9cMrRS9N0tz0ot44pARJjrdnAzqG4PtUkYxtcilOSdrn2LjtnbBo+HxxMckySL/NBgGZizrl5pNKyNgZz02BZcZqQjMreTOLgO4ku+IPtFGMB1XODo3McEayK4Mm5VocsZFkwAN/yhy61uGlnKPdSgdQoCI0Hfpxg7iMEk+5PYAAADR0AoBQCgFAKAUAoBQCgFAKAUAoBQCgFAKAUBjeeOG2CpJNKy29wUJjljLLKXUeFtEbKZtLYOk5FAcWtuLWsVs5cMZW8MyyZMzP5lid9OT9XYZ9dqA0HIHHeLPNO6W0c4zDHOXcxMWRNKv4zq1MmnJ0HOkbDeo6luJLTbWhoOJ86XocI9q1guoAyyI9wCCcHSY1CDHfcnbfFaxhHmbSqSXAztjeQyTfy2SefriMhZo2WNnH2b4jCLGGZGGhzghoV38RFSJxWRBKWefE2U/DrkQvNNpsreJOo7DQ8zaQGcrGmYo9bLqAy+8soIOsitgXXKH+zrcFbZlZmWIyTmQStIzlwgaYE6myrHA2A32FAaThvGLe4z0J4ptP1dORXx+OknFATaAUAoBQCgFAKAUAoBQCgFAKAUAoBQCgFACaA5Dz3xSI3YubPqTHp9O4eIKVCqTpKPgsXGWDCM4IIyQV3rVMZQpzUJySf3ry8SpVx+HpVFTnNJv7z5eJjJrZYntRcSKv8lnVmAWPOogkM2csS0j5ySN8hRVfA414mU8rJWt6lXZu0XjJ1MrRja3XX6cjS8jcUismBfIhkghjZ1UkJKmojUFGwYSHxdgV3xmquDxCcpwm7NybV+KeWXkRbHx8I1KlOq7NybV3qnll5eRu5ucLBF1G8tyMZAWVGYj2RSWY+WACc7V0d1npZVIJXbMNecS+YknuZgFTToEbbssK5ZdYzgO2osV9GUeVee2jiHWqRhT0Wj5vTL4X7zwW28c8ViIQo3svdfN3s2vFWv0Z4cLsZIol6Esls+ASqnVEG77wvmMkHzAB271iG1q9Obz3o9frqQw27iaNRq+9G/H66/Em8T4qXWNbm36kkl1GzfLgaZyenGwaOTdXMCtHgMVIZ8lcgjt4PaVPEvdSafL9z0eA2vRxktxJqXL9/rY/ZubiBbeXpXLXAYq8rq2lpZPssKsojKW+4mZCUiDpEqnfUOidU6Ly7zD8yZFMLoY3kQtkNGWR2Rl1DcOMDKso7nSXA1UBeUAoBQCgFAKAUAoBQCgFAKAUAoBQCgFAcgvuPScQeVy7fJFtMEWCiyIBu758T6jnCnw4UHGd689tXaM4y7Gk7c3x7uh5Xbe1akJ9hRdv1Na35dPtAEDb9B7V53PU8pm8yLf8AC4ZipljVyucahnGe9TUsRVpJqErXJ6OKrUU1Tk1fWx4xyND4HDNH911BYj2cAZz++Bj1x3O7jGr7UXZ8V9Pp5X4SSjGv7UXaXFPJeDfw8r8PNbq3wv2qFwRll062I7+EAnfByAKy6da79l28bK/U2dLEXfsO3J3sk9M+h7KrTEF1KRg5CnZnIOxYfdXO4Xv2zjtWrapZRd5c+C7ub6+V9SNuNFWi7y58FzS5vhfTlfUnSOFBJIAG5J2AqBJt2RXjFydlqReK8PSeJo5ACGH6HyI9CPWpKFaVGanF6E2GxE8PUVSDzXr0Oh8l8Q+dsE+YQO65hnDBWV5IzpZsYxhiNWMDGfavd06iqQU46NXPpVGrGrTjUjo1fzLfhnC1hMhDO7SvrdnbJJACgeQACgDtW5IT6AUAoBQCgFAKAUAoBQCgFAKAUAoBQGc+I0hXhd6VJUi3fBBwe3qKA55w5AsUYAAARcAbAbCvAVW3Uk3zPl9eTlVk3zZCm/p0X/l5f/fDU8f5WX+S+EixD+Sn/nH4SLaqhRFAKAUBU81/0O4/4Tfwq3gP5mHei9sz+bp/5ItaqFIvfhWMS8RA2HWiOPLJiXJ/E17LZTbwkL9fiz6BsRt4GF+vxZ0GuidUUAoBQCgFAKAUAoBQH//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p:cNvPicPr>
            <a:picLocks noChangeAspect="1"/>
          </p:cNvPicPr>
          <p:nvPr/>
        </p:nvPicPr>
        <p:blipFill>
          <a:blip r:embed="rId4"/>
          <a:stretch>
            <a:fillRect/>
          </a:stretch>
        </p:blipFill>
        <p:spPr>
          <a:xfrm>
            <a:off x="307975" y="395507"/>
            <a:ext cx="1990725" cy="2305050"/>
          </a:xfrm>
          <a:prstGeom prst="rect">
            <a:avLst/>
          </a:prstGeom>
        </p:spPr>
      </p:pic>
    </p:spTree>
    <p:extLst>
      <p:ext uri="{BB962C8B-B14F-4D97-AF65-F5344CB8AC3E}">
        <p14:creationId xmlns:p14="http://schemas.microsoft.com/office/powerpoint/2010/main" val="625567119"/>
      </p:ext>
    </p:ext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a:xfrm>
            <a:off x="457200" y="894376"/>
            <a:ext cx="8229600" cy="4967573"/>
          </a:xfrm>
        </p:spPr>
        <p:txBody>
          <a:bodyPr/>
          <a:lstStyle/>
          <a:p>
            <a:pPr marL="0" indent="0">
              <a:buNone/>
            </a:pPr>
            <a:r>
              <a:rPr lang="en-US" sz="4400" b="1" dirty="0" smtClean="0">
                <a:latin typeface="Bradley Hand ITC" panose="03070402050302030203" pitchFamily="66" charset="0"/>
              </a:rPr>
              <a:t>We are messing around with how an idea might change.</a:t>
            </a:r>
          </a:p>
          <a:p>
            <a:pPr marL="0" indent="0">
              <a:buNone/>
            </a:pPr>
            <a:endParaRPr lang="en-US" dirty="0"/>
          </a:p>
          <a:p>
            <a:r>
              <a:rPr lang="en-US" dirty="0" smtClean="0"/>
              <a:t>Read the article about the Girl Scout study.</a:t>
            </a:r>
          </a:p>
          <a:p>
            <a:r>
              <a:rPr lang="en-US" dirty="0" smtClean="0"/>
              <a:t>Code the text with </a:t>
            </a:r>
            <a:r>
              <a:rPr lang="en-US" dirty="0" smtClean="0">
                <a:solidFill>
                  <a:srgbClr val="C00000"/>
                </a:solidFill>
              </a:rPr>
              <a:t>F for fact </a:t>
            </a:r>
            <a:r>
              <a:rPr lang="en-US" dirty="0" smtClean="0"/>
              <a:t>and </a:t>
            </a:r>
            <a:r>
              <a:rPr lang="en-US" dirty="0" smtClean="0">
                <a:solidFill>
                  <a:srgbClr val="C00000"/>
                </a:solidFill>
              </a:rPr>
              <a:t>E for evidence </a:t>
            </a:r>
            <a:r>
              <a:rPr lang="en-US" dirty="0" smtClean="0"/>
              <a:t>or example.</a:t>
            </a:r>
            <a:endParaRPr lang="en-US" dirty="0"/>
          </a:p>
        </p:txBody>
      </p:sp>
      <p:pic>
        <p:nvPicPr>
          <p:cNvPr id="4" name="Shape 131"/>
          <p:cNvPicPr preferRelativeResize="0"/>
          <p:nvPr/>
        </p:nvPicPr>
        <p:blipFill>
          <a:blip r:embed="rId2" cstate="print"/>
          <a:stretch>
            <a:fillRect/>
          </a:stretch>
        </p:blipFill>
        <p:spPr>
          <a:xfrm>
            <a:off x="6823493" y="5838301"/>
            <a:ext cx="1740379" cy="1019700"/>
          </a:xfrm>
          <a:prstGeom prst="rect">
            <a:avLst/>
          </a:prstGeom>
        </p:spPr>
      </p:pic>
    </p:spTree>
    <p:extLst>
      <p:ext uri="{BB962C8B-B14F-4D97-AF65-F5344CB8AC3E}">
        <p14:creationId xmlns:p14="http://schemas.microsoft.com/office/powerpoint/2010/main" val="1714608912"/>
      </p:ext>
    </p:ext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Join the Conversation</a:t>
            </a:r>
            <a:endParaRPr lang="en-US" dirty="0"/>
          </a:p>
        </p:txBody>
      </p:sp>
      <p:sp>
        <p:nvSpPr>
          <p:cNvPr id="3" name="Text Placeholder 2"/>
          <p:cNvSpPr>
            <a:spLocks noGrp="1"/>
          </p:cNvSpPr>
          <p:nvPr>
            <p:ph type="body" idx="1"/>
          </p:nvPr>
        </p:nvSpPr>
        <p:spPr/>
        <p:txBody>
          <a:bodyPr/>
          <a:lstStyle/>
          <a:p>
            <a:r>
              <a:rPr lang="en-US" dirty="0" smtClean="0"/>
              <a:t>Using a transition, cite a fact or evidence from the text.</a:t>
            </a:r>
          </a:p>
          <a:p>
            <a:r>
              <a:rPr lang="en-US" dirty="0" smtClean="0"/>
              <a:t>Respond to the text by writing what you are thinking.</a:t>
            </a:r>
          </a:p>
          <a:p>
            <a:r>
              <a:rPr lang="en-US" dirty="0" smtClean="0"/>
              <a:t>“They Say, I Say”</a:t>
            </a:r>
            <a:endParaRPr lang="en-US" dirty="0"/>
          </a:p>
        </p:txBody>
      </p:sp>
      <p:pic>
        <p:nvPicPr>
          <p:cNvPr id="4" name="Shape 131"/>
          <p:cNvPicPr preferRelativeResize="0"/>
          <p:nvPr/>
        </p:nvPicPr>
        <p:blipFill>
          <a:blip r:embed="rId3" cstate="print"/>
          <a:stretch>
            <a:fillRect/>
          </a:stretch>
        </p:blipFill>
        <p:spPr>
          <a:xfrm>
            <a:off x="6823493" y="5838301"/>
            <a:ext cx="1740379" cy="1019700"/>
          </a:xfrm>
          <a:prstGeom prst="rect">
            <a:avLst/>
          </a:prstGeom>
        </p:spPr>
      </p:pic>
      <p:pic>
        <p:nvPicPr>
          <p:cNvPr id="5" name="Picture 4"/>
          <p:cNvPicPr>
            <a:picLocks noChangeAspect="1"/>
          </p:cNvPicPr>
          <p:nvPr/>
        </p:nvPicPr>
        <p:blipFill>
          <a:blip r:embed="rId4"/>
          <a:stretch>
            <a:fillRect/>
          </a:stretch>
        </p:blipFill>
        <p:spPr>
          <a:xfrm>
            <a:off x="4876800" y="3429000"/>
            <a:ext cx="2466975" cy="1847850"/>
          </a:xfrm>
          <a:prstGeom prst="rect">
            <a:avLst/>
          </a:prstGeom>
        </p:spPr>
      </p:pic>
    </p:spTree>
    <p:extLst>
      <p:ext uri="{BB962C8B-B14F-4D97-AF65-F5344CB8AC3E}">
        <p14:creationId xmlns:p14="http://schemas.microsoft.com/office/powerpoint/2010/main" val="873248235"/>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Layer</a:t>
            </a:r>
            <a:endParaRPr lang="en-US" dirty="0"/>
          </a:p>
        </p:txBody>
      </p:sp>
      <p:sp>
        <p:nvSpPr>
          <p:cNvPr id="3" name="Text Placeholder 2"/>
          <p:cNvSpPr>
            <a:spLocks noGrp="1"/>
          </p:cNvSpPr>
          <p:nvPr>
            <p:ph type="body" idx="1"/>
          </p:nvPr>
        </p:nvSpPr>
        <p:spPr/>
        <p:txBody>
          <a:bodyPr/>
          <a:lstStyle/>
          <a:p>
            <a:r>
              <a:rPr lang="en-US" dirty="0" smtClean="0"/>
              <a:t>Read the article “Why Reality TV Is the New Family TV”</a:t>
            </a:r>
          </a:p>
          <a:p>
            <a:endParaRPr lang="en-US" dirty="0" smtClean="0"/>
          </a:p>
          <a:p>
            <a:endParaRPr lang="en-US" dirty="0"/>
          </a:p>
          <a:p>
            <a:r>
              <a:rPr lang="en-US" dirty="0" smtClean="0"/>
              <a:t>Code the text with </a:t>
            </a:r>
            <a:r>
              <a:rPr lang="en-US" dirty="0" smtClean="0">
                <a:solidFill>
                  <a:srgbClr val="C00000"/>
                </a:solidFill>
              </a:rPr>
              <a:t>F for fact</a:t>
            </a:r>
            <a:r>
              <a:rPr lang="en-US" dirty="0" smtClean="0"/>
              <a:t> and </a:t>
            </a:r>
            <a:r>
              <a:rPr lang="en-US" dirty="0" smtClean="0">
                <a:solidFill>
                  <a:srgbClr val="C00000"/>
                </a:solidFill>
              </a:rPr>
              <a:t>E for evidence</a:t>
            </a:r>
            <a:r>
              <a:rPr lang="en-US" dirty="0" smtClean="0"/>
              <a:t> or example</a:t>
            </a:r>
            <a:endParaRPr lang="en-US" dirty="0"/>
          </a:p>
        </p:txBody>
      </p:sp>
      <p:pic>
        <p:nvPicPr>
          <p:cNvPr id="4" name="Shape 131"/>
          <p:cNvPicPr preferRelativeResize="0"/>
          <p:nvPr/>
        </p:nvPicPr>
        <p:blipFill>
          <a:blip r:embed="rId2" cstate="print"/>
          <a:stretch>
            <a:fillRect/>
          </a:stretch>
        </p:blipFill>
        <p:spPr>
          <a:xfrm>
            <a:off x="6823493" y="5838301"/>
            <a:ext cx="1740379" cy="1019700"/>
          </a:xfrm>
          <a:prstGeom prst="rect">
            <a:avLst/>
          </a:prstGeom>
        </p:spPr>
      </p:pic>
      <p:pic>
        <p:nvPicPr>
          <p:cNvPr id="5" name="Picture 4"/>
          <p:cNvPicPr>
            <a:picLocks noChangeAspect="1"/>
          </p:cNvPicPr>
          <p:nvPr/>
        </p:nvPicPr>
        <p:blipFill>
          <a:blip r:embed="rId3"/>
          <a:stretch>
            <a:fillRect/>
          </a:stretch>
        </p:blipFill>
        <p:spPr>
          <a:xfrm>
            <a:off x="4800600" y="2209800"/>
            <a:ext cx="2628900" cy="1743075"/>
          </a:xfrm>
          <a:prstGeom prst="rect">
            <a:avLst/>
          </a:prstGeom>
        </p:spPr>
      </p:pic>
    </p:spTree>
    <p:extLst>
      <p:ext uri="{BB962C8B-B14F-4D97-AF65-F5344CB8AC3E}">
        <p14:creationId xmlns:p14="http://schemas.microsoft.com/office/powerpoint/2010/main" val="2096334278"/>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you thinking now?</a:t>
            </a:r>
            <a:endParaRPr lang="en-US" dirty="0"/>
          </a:p>
        </p:txBody>
      </p:sp>
      <p:sp>
        <p:nvSpPr>
          <p:cNvPr id="3" name="Text Placeholder 2"/>
          <p:cNvSpPr>
            <a:spLocks noGrp="1"/>
          </p:cNvSpPr>
          <p:nvPr>
            <p:ph type="body" idx="1"/>
          </p:nvPr>
        </p:nvSpPr>
        <p:spPr/>
        <p:txBody>
          <a:bodyPr/>
          <a:lstStyle/>
          <a:p>
            <a:pPr marL="0" indent="0">
              <a:buNone/>
            </a:pPr>
            <a:r>
              <a:rPr lang="en-US" dirty="0" smtClean="0"/>
              <a:t>Add another layer to your thinking. Cite something from the text and reply to it with your own thoughts.</a:t>
            </a:r>
            <a:endParaRPr lang="en-US" dirty="0"/>
          </a:p>
        </p:txBody>
      </p:sp>
      <p:pic>
        <p:nvPicPr>
          <p:cNvPr id="4" name="Shape 131"/>
          <p:cNvPicPr preferRelativeResize="0"/>
          <p:nvPr/>
        </p:nvPicPr>
        <p:blipFill>
          <a:blip r:embed="rId3" cstate="print"/>
          <a:stretch>
            <a:fillRect/>
          </a:stretch>
        </p:blipFill>
        <p:spPr>
          <a:xfrm>
            <a:off x="6823493" y="5838301"/>
            <a:ext cx="1740379" cy="1019700"/>
          </a:xfrm>
          <a:prstGeom prst="rect">
            <a:avLst/>
          </a:prstGeom>
        </p:spPr>
      </p:pic>
    </p:spTree>
    <p:extLst>
      <p:ext uri="{BB962C8B-B14F-4D97-AF65-F5344CB8AC3E}">
        <p14:creationId xmlns:p14="http://schemas.microsoft.com/office/powerpoint/2010/main" val="1160890412"/>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we thinking?</a:t>
            </a:r>
            <a:endParaRPr lang="en-US" dirty="0"/>
          </a:p>
        </p:txBody>
      </p:sp>
      <p:sp>
        <p:nvSpPr>
          <p:cNvPr id="3" name="Text Placeholder 2"/>
          <p:cNvSpPr>
            <a:spLocks noGrp="1"/>
          </p:cNvSpPr>
          <p:nvPr>
            <p:ph type="body" idx="1"/>
          </p:nvPr>
        </p:nvSpPr>
        <p:spPr/>
        <p:txBody>
          <a:bodyPr/>
          <a:lstStyle/>
          <a:p>
            <a:r>
              <a:rPr lang="en-US" dirty="0" smtClean="0"/>
              <a:t>Take two chips.</a:t>
            </a:r>
          </a:p>
          <a:p>
            <a:r>
              <a:rPr lang="en-US" dirty="0" smtClean="0"/>
              <a:t>You each have two opportunities to speak.</a:t>
            </a:r>
          </a:p>
          <a:p>
            <a:r>
              <a:rPr lang="en-US" dirty="0" smtClean="0"/>
              <a:t>When you have spoken, place a chip in the center.</a:t>
            </a:r>
          </a:p>
          <a:p>
            <a:r>
              <a:rPr lang="en-US" dirty="0" smtClean="0"/>
              <a:t>If you have no chips remaining, you must wait until your group members have used all their chips to speak again.</a:t>
            </a:r>
          </a:p>
          <a:p>
            <a:r>
              <a:rPr lang="en-US" dirty="0" smtClean="0"/>
              <a:t>Topic: How did this work for you and how might it work in your classroom?</a:t>
            </a:r>
            <a:endParaRPr lang="en-US" dirty="0"/>
          </a:p>
        </p:txBody>
      </p:sp>
      <p:pic>
        <p:nvPicPr>
          <p:cNvPr id="4" name="Shape 131"/>
          <p:cNvPicPr preferRelativeResize="0"/>
          <p:nvPr/>
        </p:nvPicPr>
        <p:blipFill>
          <a:blip r:embed="rId3" cstate="print"/>
          <a:stretch>
            <a:fillRect/>
          </a:stretch>
        </p:blipFill>
        <p:spPr>
          <a:xfrm>
            <a:off x="6946421" y="5943600"/>
            <a:ext cx="1740379" cy="1019700"/>
          </a:xfrm>
          <a:prstGeom prst="rect">
            <a:avLst/>
          </a:prstGeom>
        </p:spPr>
      </p:pic>
    </p:spTree>
    <p:extLst>
      <p:ext uri="{BB962C8B-B14F-4D97-AF65-F5344CB8AC3E}">
        <p14:creationId xmlns:p14="http://schemas.microsoft.com/office/powerpoint/2010/main" val="4837253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Evolution of My Thinking</a:t>
            </a:r>
            <a:endParaRPr lang="en-US" dirty="0"/>
          </a:p>
        </p:txBody>
      </p:sp>
      <p:sp>
        <p:nvSpPr>
          <p:cNvPr id="3" name="Text Placeholder 2"/>
          <p:cNvSpPr>
            <a:spLocks noGrp="1"/>
          </p:cNvSpPr>
          <p:nvPr>
            <p:ph type="body" idx="1"/>
          </p:nvPr>
        </p:nvSpPr>
        <p:spPr/>
        <p:txBody>
          <a:bodyPr/>
          <a:lstStyle/>
          <a:p>
            <a:pPr marL="0" indent="0">
              <a:buNone/>
            </a:pPr>
            <a:r>
              <a:rPr lang="en-US" dirty="0" smtClean="0"/>
              <a:t>Concerning argument writing,</a:t>
            </a:r>
          </a:p>
          <a:p>
            <a:r>
              <a:rPr lang="en-US" dirty="0" smtClean="0"/>
              <a:t>I used to think…</a:t>
            </a:r>
          </a:p>
          <a:p>
            <a:r>
              <a:rPr lang="en-US" dirty="0" smtClean="0"/>
              <a:t>But then (this happened)…</a:t>
            </a:r>
          </a:p>
          <a:p>
            <a:r>
              <a:rPr lang="en-US" dirty="0" smtClean="0"/>
              <a:t>And now…</a:t>
            </a:r>
            <a:endParaRPr lang="en-US" dirty="0"/>
          </a:p>
        </p:txBody>
      </p:sp>
      <p:pic>
        <p:nvPicPr>
          <p:cNvPr id="4" name="Shape 131"/>
          <p:cNvPicPr preferRelativeResize="0"/>
          <p:nvPr/>
        </p:nvPicPr>
        <p:blipFill>
          <a:blip r:embed="rId3" cstate="print"/>
          <a:stretch>
            <a:fillRect/>
          </a:stretch>
        </p:blipFill>
        <p:spPr>
          <a:xfrm>
            <a:off x="6946421" y="5943600"/>
            <a:ext cx="1740379" cy="1019700"/>
          </a:xfrm>
          <a:prstGeom prst="rect">
            <a:avLst/>
          </a:prstGeom>
        </p:spPr>
      </p:pic>
    </p:spTree>
    <p:extLst>
      <p:ext uri="{BB962C8B-B14F-4D97-AF65-F5344CB8AC3E}">
        <p14:creationId xmlns:p14="http://schemas.microsoft.com/office/powerpoint/2010/main" val="934601723"/>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Take-away</a:t>
            </a:r>
            <a:endParaRPr lang="en-US" dirty="0"/>
          </a:p>
        </p:txBody>
      </p:sp>
      <p:sp>
        <p:nvSpPr>
          <p:cNvPr id="3" name="Text Placeholder 2"/>
          <p:cNvSpPr>
            <a:spLocks noGrp="1"/>
          </p:cNvSpPr>
          <p:nvPr>
            <p:ph type="body" idx="1"/>
          </p:nvPr>
        </p:nvSpPr>
        <p:spPr/>
        <p:txBody>
          <a:bodyPr/>
          <a:lstStyle/>
          <a:p>
            <a:r>
              <a:rPr lang="en-US" dirty="0" smtClean="0"/>
              <a:t>Go to the wiki at ozarkscrwp.wikispaces.com</a:t>
            </a:r>
          </a:p>
          <a:p>
            <a:r>
              <a:rPr lang="en-US" dirty="0" smtClean="0"/>
              <a:t>Go to </a:t>
            </a:r>
            <a:r>
              <a:rPr lang="en-US" dirty="0" err="1" smtClean="0"/>
              <a:t>Laquey</a:t>
            </a:r>
            <a:r>
              <a:rPr lang="en-US" dirty="0" smtClean="0"/>
              <a:t> presentations page</a:t>
            </a:r>
          </a:p>
          <a:p>
            <a:r>
              <a:rPr lang="en-US" dirty="0" smtClean="0"/>
              <a:t>Click on </a:t>
            </a:r>
            <a:r>
              <a:rPr lang="en-US" dirty="0" smtClean="0">
                <a:hlinkClick r:id="rId3"/>
              </a:rPr>
              <a:t>Take-</a:t>
            </a:r>
            <a:r>
              <a:rPr lang="en-US" dirty="0" err="1" smtClean="0">
                <a:hlinkClick r:id="rId3"/>
              </a:rPr>
              <a:t>aways</a:t>
            </a:r>
            <a:r>
              <a:rPr lang="en-US" dirty="0" smtClean="0"/>
              <a:t> board</a:t>
            </a:r>
          </a:p>
          <a:p>
            <a:r>
              <a:rPr lang="en-US" dirty="0" smtClean="0"/>
              <a:t>What will you commit to do before our next session?</a:t>
            </a:r>
          </a:p>
          <a:p>
            <a:endParaRPr lang="en-US" dirty="0"/>
          </a:p>
        </p:txBody>
      </p:sp>
      <p:pic>
        <p:nvPicPr>
          <p:cNvPr id="4" name="Shape 131"/>
          <p:cNvPicPr preferRelativeResize="0"/>
          <p:nvPr/>
        </p:nvPicPr>
        <p:blipFill>
          <a:blip r:embed="rId4" cstate="print"/>
          <a:stretch>
            <a:fillRect/>
          </a:stretch>
        </p:blipFill>
        <p:spPr>
          <a:xfrm>
            <a:off x="6823493" y="5838301"/>
            <a:ext cx="1740379" cy="1019700"/>
          </a:xfrm>
          <a:prstGeom prst="rect">
            <a:avLst/>
          </a:prstGeom>
        </p:spPr>
      </p:pic>
    </p:spTree>
    <p:extLst>
      <p:ext uri="{BB962C8B-B14F-4D97-AF65-F5344CB8AC3E}">
        <p14:creationId xmlns:p14="http://schemas.microsoft.com/office/powerpoint/2010/main" val="781011831"/>
      </p:ext>
    </p:extLst>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Text Placeholder 2"/>
          <p:cNvSpPr>
            <a:spLocks noGrp="1"/>
          </p:cNvSpPr>
          <p:nvPr>
            <p:ph type="body" idx="1"/>
          </p:nvPr>
        </p:nvSpPr>
        <p:spPr/>
        <p:txBody>
          <a:bodyPr/>
          <a:lstStyle/>
          <a:p>
            <a:pPr>
              <a:buNone/>
            </a:pPr>
            <a:r>
              <a:rPr lang="en-US" dirty="0" smtClean="0"/>
              <a:t>Options for you:</a:t>
            </a:r>
          </a:p>
          <a:p>
            <a:pPr marL="514350" indent="-514350">
              <a:buAutoNum type="arabicPeriod"/>
            </a:pPr>
            <a:r>
              <a:rPr lang="en-US" dirty="0" smtClean="0"/>
              <a:t>Stay if you are on the Leadership Team.</a:t>
            </a:r>
          </a:p>
          <a:p>
            <a:pPr marL="514350" indent="-514350">
              <a:buNone/>
            </a:pPr>
            <a:r>
              <a:rPr lang="en-US" dirty="0" smtClean="0"/>
              <a:t>      You will meet with Dr. English</a:t>
            </a:r>
          </a:p>
          <a:p>
            <a:pPr marL="514350" indent="-514350">
              <a:buAutoNum type="arabicPeriod" startAt="2"/>
            </a:pPr>
            <a:r>
              <a:rPr lang="en-US" dirty="0" smtClean="0"/>
              <a:t>Would you like to try coaching?  Meet with Colleen and Heather</a:t>
            </a:r>
          </a:p>
          <a:p>
            <a:pPr marL="514350" indent="-514350">
              <a:buAutoNum type="arabicPeriod" startAt="2"/>
            </a:pPr>
            <a:r>
              <a:rPr lang="en-US" dirty="0" smtClean="0"/>
              <a:t>If you are not involved with either of the above, you are welcome to leave after our closing piece.</a:t>
            </a:r>
            <a:endParaRPr lang="en-US" dirty="0"/>
          </a:p>
        </p:txBody>
      </p:sp>
      <p:pic>
        <p:nvPicPr>
          <p:cNvPr id="4"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167141607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57200" y="274637"/>
            <a:ext cx="8229600" cy="1143200"/>
          </a:xfrm>
          <a:prstGeom prst="rect">
            <a:avLst/>
          </a:prstGeom>
        </p:spPr>
        <p:txBody>
          <a:bodyPr lIns="91425" tIns="91425" rIns="91425" bIns="91425" anchor="b" anchorCtr="0">
            <a:noAutofit/>
          </a:bodyPr>
          <a:lstStyle/>
          <a:p>
            <a:pPr>
              <a:buNone/>
            </a:pPr>
            <a:r>
              <a:rPr lang="en" sz="3500" dirty="0" smtClean="0"/>
              <a:t>Funds </a:t>
            </a:r>
            <a:r>
              <a:rPr lang="en" sz="3500" dirty="0"/>
              <a:t>of </a:t>
            </a:r>
            <a:r>
              <a:rPr lang="en" sz="3500" dirty="0" smtClean="0"/>
              <a:t>Knowledge: Our Natural Resources</a:t>
            </a:r>
            <a:endParaRPr lang="en" sz="3500" dirty="0"/>
          </a:p>
        </p:txBody>
      </p:sp>
      <p:sp>
        <p:nvSpPr>
          <p:cNvPr id="36" name="Shape 36"/>
          <p:cNvSpPr txBox="1">
            <a:spLocks noGrp="1"/>
          </p:cNvSpPr>
          <p:nvPr>
            <p:ph type="body" idx="1"/>
          </p:nvPr>
        </p:nvSpPr>
        <p:spPr>
          <a:xfrm>
            <a:off x="457200" y="1600201"/>
            <a:ext cx="8229600" cy="4967599"/>
          </a:xfrm>
          <a:prstGeom prst="rect">
            <a:avLst/>
          </a:prstGeom>
        </p:spPr>
        <p:txBody>
          <a:bodyPr lIns="91425" tIns="91425" rIns="91425" bIns="91425" anchor="t" anchorCtr="0">
            <a:noAutofit/>
          </a:bodyPr>
          <a:lstStyle/>
          <a:p>
            <a:pPr marL="342900" lvl="0" rtl="0">
              <a:lnSpc>
                <a:spcPct val="115000"/>
              </a:lnSpc>
              <a:spcBef>
                <a:spcPts val="0"/>
              </a:spcBef>
              <a:buNone/>
            </a:pPr>
            <a:r>
              <a:rPr lang="en" sz="2400" b="1" dirty="0"/>
              <a:t>Goal: to appreciate personal and group resources</a:t>
            </a:r>
          </a:p>
          <a:p>
            <a:r>
              <a:rPr lang="en-US" sz="2400" dirty="0" smtClean="0"/>
              <a:t>U</a:t>
            </a:r>
            <a:r>
              <a:rPr lang="en" sz="2400" dirty="0" smtClean="0"/>
              <a:t>se for back to school activity as a needs/strengths assessment of your students</a:t>
            </a:r>
          </a:p>
          <a:p>
            <a:r>
              <a:rPr lang="en-US" sz="2400" dirty="0" smtClean="0"/>
              <a:t>U</a:t>
            </a:r>
            <a:r>
              <a:rPr lang="en" sz="2400" dirty="0" smtClean="0"/>
              <a:t>se in PD to think about student strengths</a:t>
            </a:r>
          </a:p>
          <a:p>
            <a:r>
              <a:rPr lang="en-US" sz="2400" dirty="0" smtClean="0"/>
              <a:t>Use in PD to learn what we teachers bring to the team—our collective brain</a:t>
            </a:r>
          </a:p>
          <a:p>
            <a:r>
              <a:rPr lang="en-US" sz="2400" dirty="0" smtClean="0"/>
              <a:t>Use in PD to plan for how to use each other as resources</a:t>
            </a:r>
            <a:endParaRPr lang="en" sz="2400" dirty="0"/>
          </a:p>
          <a:p>
            <a:endParaRPr lang="en" sz="2400" dirty="0"/>
          </a:p>
        </p:txBody>
      </p:sp>
      <p:pic>
        <p:nvPicPr>
          <p:cNvPr id="4" name="Picture 3" descr="tree_of_life.jpg"/>
          <p:cNvPicPr>
            <a:picLocks noChangeAspect="1"/>
          </p:cNvPicPr>
          <p:nvPr/>
        </p:nvPicPr>
        <p:blipFill>
          <a:blip r:embed="rId3" cstate="print"/>
          <a:stretch>
            <a:fillRect/>
          </a:stretch>
        </p:blipFill>
        <p:spPr>
          <a:xfrm>
            <a:off x="6934200" y="4648200"/>
            <a:ext cx="2209800" cy="2209800"/>
          </a:xfrm>
          <a:prstGeom prst="rect">
            <a:avLst/>
          </a:prstGeom>
          <a:blipFill>
            <a:blip r:embed="rId4" cstate="print"/>
            <a:tile tx="0" ty="0" sx="100000" sy="100000" flip="none" algn="tl"/>
          </a:blipFill>
        </p:spPr>
      </p:pic>
    </p:spTree>
    <p:extLst>
      <p:ext uri="{BB962C8B-B14F-4D97-AF65-F5344CB8AC3E}">
        <p14:creationId xmlns:p14="http://schemas.microsoft.com/office/powerpoint/2010/main" val="215828417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6">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Notes – the Plus/Delta board</a:t>
            </a:r>
            <a:endParaRPr lang="en-US" dirty="0"/>
          </a:p>
        </p:txBody>
      </p:sp>
      <p:sp>
        <p:nvSpPr>
          <p:cNvPr id="3" name="Text Placeholder 2"/>
          <p:cNvSpPr>
            <a:spLocks noGrp="1"/>
          </p:cNvSpPr>
          <p:nvPr>
            <p:ph type="body" idx="1"/>
          </p:nvPr>
        </p:nvSpPr>
        <p:spPr/>
        <p:txBody>
          <a:bodyPr/>
          <a:lstStyle/>
          <a:p>
            <a:r>
              <a:rPr lang="en-US" dirty="0" smtClean="0"/>
              <a:t>Use two Post-it notes.</a:t>
            </a:r>
          </a:p>
          <a:p>
            <a:r>
              <a:rPr lang="en-US" dirty="0" smtClean="0"/>
              <a:t>On one, tell us what helped you learn today.  (a plus)</a:t>
            </a:r>
          </a:p>
          <a:p>
            <a:r>
              <a:rPr lang="en-US" dirty="0" smtClean="0"/>
              <a:t>On the other, tell us what we should change to help you learn better. (a delta)</a:t>
            </a:r>
          </a:p>
          <a:p>
            <a:r>
              <a:rPr lang="en-US" dirty="0" smtClean="0"/>
              <a:t>Place them in the appropriate column when you leave.</a:t>
            </a:r>
          </a:p>
        </p:txBody>
      </p:sp>
      <p:pic>
        <p:nvPicPr>
          <p:cNvPr id="4" name="Shape 131"/>
          <p:cNvPicPr preferRelativeResize="0"/>
          <p:nvPr/>
        </p:nvPicPr>
        <p:blipFill>
          <a:blip r:embed="rId3" cstate="print"/>
          <a:stretch>
            <a:fillRect/>
          </a:stretch>
        </p:blipFill>
        <p:spPr>
          <a:xfrm>
            <a:off x="6823493" y="5838301"/>
            <a:ext cx="1740379" cy="1019700"/>
          </a:xfrm>
          <a:prstGeom prst="rect">
            <a:avLst/>
          </a:prstGeom>
        </p:spPr>
      </p:pic>
    </p:spTree>
    <p:extLst>
      <p:ext uri="{BB962C8B-B14F-4D97-AF65-F5344CB8AC3E}">
        <p14:creationId xmlns:p14="http://schemas.microsoft.com/office/powerpoint/2010/main" val="35383992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57200" y="274637"/>
            <a:ext cx="8229600" cy="1143200"/>
          </a:xfrm>
          <a:prstGeom prst="rect">
            <a:avLst/>
          </a:prstGeom>
        </p:spPr>
        <p:txBody>
          <a:bodyPr lIns="91425" tIns="91425" rIns="91425" bIns="91425" anchor="b" anchorCtr="0">
            <a:noAutofit/>
          </a:bodyPr>
          <a:lstStyle/>
          <a:p>
            <a:pPr>
              <a:buNone/>
            </a:pPr>
            <a:r>
              <a:rPr lang="en"/>
              <a:t>Teambuilder--Funds of Knowledge</a:t>
            </a:r>
          </a:p>
        </p:txBody>
      </p:sp>
      <p:sp>
        <p:nvSpPr>
          <p:cNvPr id="36" name="Shape 36"/>
          <p:cNvSpPr txBox="1">
            <a:spLocks noGrp="1"/>
          </p:cNvSpPr>
          <p:nvPr>
            <p:ph type="body" idx="1"/>
          </p:nvPr>
        </p:nvSpPr>
        <p:spPr>
          <a:xfrm>
            <a:off x="457200" y="1600201"/>
            <a:ext cx="8229600" cy="4967599"/>
          </a:xfrm>
          <a:prstGeom prst="rect">
            <a:avLst/>
          </a:prstGeom>
        </p:spPr>
        <p:txBody>
          <a:bodyPr lIns="91425" tIns="91425" rIns="91425" bIns="91425" anchor="t" anchorCtr="0">
            <a:noAutofit/>
          </a:bodyPr>
          <a:lstStyle/>
          <a:p>
            <a:pPr marL="342900" lvl="0" rtl="0">
              <a:lnSpc>
                <a:spcPct val="115000"/>
              </a:lnSpc>
              <a:spcBef>
                <a:spcPts val="0"/>
              </a:spcBef>
              <a:buNone/>
            </a:pPr>
            <a:r>
              <a:rPr lang="en" sz="2400" b="1" dirty="0"/>
              <a:t>Goal: to appreciate personal and group resources</a:t>
            </a:r>
          </a:p>
          <a:p>
            <a:endParaRPr lang="en" sz="2400" dirty="0"/>
          </a:p>
          <a:p>
            <a:pPr marL="342900" lvl="0" rtl="0">
              <a:lnSpc>
                <a:spcPct val="115000"/>
              </a:lnSpc>
              <a:spcBef>
                <a:spcPts val="0"/>
              </a:spcBef>
              <a:buClr>
                <a:schemeClr val="dk1"/>
              </a:buClr>
              <a:buSzPct val="45833"/>
              <a:buFont typeface="Arial"/>
              <a:buNone/>
            </a:pPr>
            <a:r>
              <a:rPr lang="en" sz="2400" dirty="0" smtClean="0"/>
              <a:t>	What </a:t>
            </a:r>
            <a:r>
              <a:rPr lang="en" sz="2400" dirty="0"/>
              <a:t>do you bring to the table that your colleagues </a:t>
            </a:r>
            <a:r>
              <a:rPr lang="en" sz="2400" dirty="0" smtClean="0"/>
              <a:t/>
            </a:r>
            <a:br>
              <a:rPr lang="en" sz="2400" dirty="0" smtClean="0"/>
            </a:br>
            <a:r>
              <a:rPr lang="en" sz="2400" dirty="0" smtClean="0"/>
              <a:t>don’t </a:t>
            </a:r>
            <a:r>
              <a:rPr lang="en" sz="2400" dirty="0"/>
              <a:t>know </a:t>
            </a:r>
            <a:r>
              <a:rPr lang="en" sz="2400" dirty="0" smtClean="0"/>
              <a:t>about?</a:t>
            </a:r>
            <a:r>
              <a:rPr lang="en" sz="2400" dirty="0"/>
              <a:t> </a:t>
            </a:r>
            <a:r>
              <a:rPr lang="en" sz="2400" dirty="0" smtClean="0"/>
              <a:t>Freewrite </a:t>
            </a:r>
            <a:r>
              <a:rPr lang="en" sz="2400" dirty="0"/>
              <a:t>about your talents, abilities, resources, </a:t>
            </a:r>
            <a:r>
              <a:rPr lang="en" sz="2400" dirty="0" smtClean="0"/>
              <a:t>hobbies, and </a:t>
            </a:r>
            <a:r>
              <a:rPr lang="en" sz="2400" dirty="0"/>
              <a:t>life </a:t>
            </a:r>
            <a:r>
              <a:rPr lang="en" sz="2400" dirty="0" smtClean="0"/>
              <a:t>experiences.</a:t>
            </a:r>
          </a:p>
          <a:p>
            <a:pPr marL="342900" lvl="0" algn="ctr" rtl="0">
              <a:lnSpc>
                <a:spcPct val="115000"/>
              </a:lnSpc>
              <a:spcBef>
                <a:spcPts val="0"/>
              </a:spcBef>
              <a:buClr>
                <a:schemeClr val="dk1"/>
              </a:buClr>
              <a:buSzPct val="45833"/>
              <a:buFont typeface="Arial"/>
              <a:buNone/>
            </a:pPr>
            <a:endParaRPr lang="en" sz="2400" dirty="0"/>
          </a:p>
          <a:p>
            <a:pPr marL="342900" lvl="0" rtl="0">
              <a:lnSpc>
                <a:spcPct val="115000"/>
              </a:lnSpc>
              <a:spcBef>
                <a:spcPts val="0"/>
              </a:spcBef>
              <a:buClr>
                <a:schemeClr val="dk1"/>
              </a:buClr>
              <a:buSzPct val="45833"/>
              <a:buFont typeface="Wingdings" pitchFamily="2" charset="2"/>
              <a:buChar char="v"/>
            </a:pPr>
            <a:r>
              <a:rPr lang="en" sz="2400" dirty="0"/>
              <a:t>Share with a partner; each has a minute to share</a:t>
            </a:r>
          </a:p>
          <a:p>
            <a:pPr marL="342900" lvl="0" rtl="0">
              <a:lnSpc>
                <a:spcPct val="115000"/>
              </a:lnSpc>
              <a:spcBef>
                <a:spcPts val="0"/>
              </a:spcBef>
              <a:buClr>
                <a:schemeClr val="dk1"/>
              </a:buClr>
              <a:buSzPct val="45833"/>
              <a:buFont typeface="Wingdings" pitchFamily="2" charset="2"/>
              <a:buChar char="v"/>
            </a:pPr>
            <a:r>
              <a:rPr lang="en" sz="2400" dirty="0"/>
              <a:t>Your partner chooses one resource to write </a:t>
            </a:r>
            <a:endParaRPr lang="en" sz="2400" dirty="0" smtClean="0"/>
          </a:p>
          <a:p>
            <a:pPr marL="342900" lvl="0" rtl="0">
              <a:lnSpc>
                <a:spcPct val="115000"/>
              </a:lnSpc>
              <a:spcBef>
                <a:spcPts val="0"/>
              </a:spcBef>
              <a:buClr>
                <a:schemeClr val="dk1"/>
              </a:buClr>
              <a:buSzPct val="45833"/>
              <a:buNone/>
            </a:pPr>
            <a:r>
              <a:rPr lang="en" sz="2400" dirty="0" smtClean="0"/>
              <a:t>     on </a:t>
            </a:r>
            <a:r>
              <a:rPr lang="en" sz="2400" dirty="0"/>
              <a:t>a leaf; share with the group and place on tree</a:t>
            </a:r>
          </a:p>
          <a:p>
            <a:endParaRPr lang="en" sz="2400" dirty="0"/>
          </a:p>
        </p:txBody>
      </p:sp>
      <p:pic>
        <p:nvPicPr>
          <p:cNvPr id="4" name="Picture 3" descr="tree_of_life.jpg"/>
          <p:cNvPicPr>
            <a:picLocks noChangeAspect="1"/>
          </p:cNvPicPr>
          <p:nvPr/>
        </p:nvPicPr>
        <p:blipFill>
          <a:blip r:embed="rId3" cstate="print"/>
          <a:stretch>
            <a:fillRect/>
          </a:stretch>
        </p:blipFill>
        <p:spPr>
          <a:xfrm>
            <a:off x="6934200" y="4648200"/>
            <a:ext cx="2209800" cy="2209800"/>
          </a:xfrm>
          <a:prstGeom prst="rect">
            <a:avLst/>
          </a:prstGeom>
          <a:blipFill>
            <a:blip r:embed="rId4" cstate="print"/>
            <a:tile tx="0" ty="0" sx="100000" sy="100000" flip="none" algn="tl"/>
          </a:blipFill>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6">
                                            <p:txEl>
                                              <p:pRg st="4" end="4"/>
                                            </p:txEl>
                                          </p:spTgt>
                                        </p:tgtEl>
                                        <p:attrNameLst>
                                          <p:attrName>style.visibility</p:attrName>
                                        </p:attrNameLst>
                                      </p:cBhvr>
                                      <p:to>
                                        <p:strVal val="visible"/>
                                      </p:to>
                                    </p:set>
                                    <p:anim calcmode="lin" valueType="num">
                                      <p:cBhvr additive="base">
                                        <p:cTn id="7" dur="500" fill="hold"/>
                                        <p:tgtEl>
                                          <p:spTgt spid="36">
                                            <p:txEl>
                                              <p:pRg st="4" end="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6">
                                            <p:txEl>
                                              <p:pRg st="5" end="5"/>
                                            </p:txEl>
                                          </p:spTgt>
                                        </p:tgtEl>
                                        <p:attrNameLst>
                                          <p:attrName>style.visibility</p:attrName>
                                        </p:attrNameLst>
                                      </p:cBhvr>
                                      <p:to>
                                        <p:strVal val="visible"/>
                                      </p:to>
                                    </p:set>
                                    <p:anim calcmode="lin" valueType="num">
                                      <p:cBhvr additive="base">
                                        <p:cTn id="13" dur="500" fill="hold"/>
                                        <p:tgtEl>
                                          <p:spTgt spid="36">
                                            <p:txEl>
                                              <p:pRg st="5" end="5"/>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
                                            <p:txEl>
                                              <p:pRg st="5" end="5"/>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6">
                                            <p:txEl>
                                              <p:pRg st="6" end="6"/>
                                            </p:txEl>
                                          </p:spTgt>
                                        </p:tgtEl>
                                        <p:attrNameLst>
                                          <p:attrName>style.visibility</p:attrName>
                                        </p:attrNameLst>
                                      </p:cBhvr>
                                      <p:to>
                                        <p:strVal val="visible"/>
                                      </p:to>
                                    </p:set>
                                    <p:anim calcmode="lin" valueType="num">
                                      <p:cBhvr additive="base">
                                        <p:cTn id="17" dur="500" fill="hold"/>
                                        <p:tgtEl>
                                          <p:spTgt spid="36">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628</TotalTime>
  <Words>4178</Words>
  <Application>Microsoft Macintosh PowerPoint</Application>
  <PresentationFormat>On-screen Show (4:3)</PresentationFormat>
  <Paragraphs>593</Paragraphs>
  <Slides>80</Slides>
  <Notes>71</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Office Theme</vt:lpstr>
      <vt:lpstr>i3 Professional Development</vt:lpstr>
      <vt:lpstr>Welcome Back! New Teams, New Ideas</vt:lpstr>
      <vt:lpstr>                 Housekeeping</vt:lpstr>
      <vt:lpstr>Today’s Goals</vt:lpstr>
      <vt:lpstr>Purpose and Non-Purpose</vt:lpstr>
      <vt:lpstr>A Look at Mentoring for Spring</vt:lpstr>
      <vt:lpstr>Today’s Goals</vt:lpstr>
      <vt:lpstr>Funds of Knowledge: Our Natural Resources</vt:lpstr>
      <vt:lpstr>Teambuilder--Funds of Knowledge</vt:lpstr>
      <vt:lpstr>PowerPoint Presentation</vt:lpstr>
      <vt:lpstr>Jot Thoughts</vt:lpstr>
      <vt:lpstr>A Practical Approach  to Formative Assessment:  Taking Their Temperature</vt:lpstr>
      <vt:lpstr>PowerPoint Presentation</vt:lpstr>
      <vt:lpstr>It’s About Taking their Temperature</vt:lpstr>
      <vt:lpstr>So when should  formative assessment occur?</vt:lpstr>
      <vt:lpstr>PowerPoint Presentation</vt:lpstr>
      <vt:lpstr>Looking at Student Writing…. </vt:lpstr>
      <vt:lpstr>PowerPoint Presentation</vt:lpstr>
      <vt:lpstr>Together</vt:lpstr>
      <vt:lpstr>Class Tracker</vt:lpstr>
      <vt:lpstr>Who’s Got it?</vt:lpstr>
      <vt:lpstr>In Pairs</vt:lpstr>
      <vt:lpstr>PowerPoint Presentation</vt:lpstr>
      <vt:lpstr>Freewrite</vt:lpstr>
      <vt:lpstr>Break</vt:lpstr>
      <vt:lpstr>Breakouts Explained</vt:lpstr>
      <vt:lpstr>Freewriting</vt:lpstr>
      <vt:lpstr>Flaws of 5 Paragraph Essay</vt:lpstr>
      <vt:lpstr>PowerPoint Presentation</vt:lpstr>
      <vt:lpstr>Examine Student Work</vt:lpstr>
      <vt:lpstr>Genre, Structure, and Formula</vt:lpstr>
      <vt:lpstr>A Theory of Genre</vt:lpstr>
      <vt:lpstr>Genre (and Structure) versus Formula</vt:lpstr>
      <vt:lpstr>Genre and Scaffolding</vt:lpstr>
      <vt:lpstr>So what do we DO?</vt:lpstr>
      <vt:lpstr>
The Structure: Evolution of a Term</vt:lpstr>
      <vt:lpstr>Try It!</vt:lpstr>
      <vt:lpstr>Benefits to students</vt:lpstr>
      <vt:lpstr>What the students said</vt:lpstr>
      <vt:lpstr>Next steps</vt:lpstr>
      <vt:lpstr>First step</vt:lpstr>
      <vt:lpstr>Find Your Truism</vt:lpstr>
      <vt:lpstr>What do you see?</vt:lpstr>
      <vt:lpstr>The Role of Writing in the Content Areas</vt:lpstr>
      <vt:lpstr>Class is in Session…</vt:lpstr>
      <vt:lpstr>Class is in Session…</vt:lpstr>
      <vt:lpstr>PowerPoint Presentation</vt:lpstr>
      <vt:lpstr>Addresses the CCSS</vt:lpstr>
      <vt:lpstr>Teachers incorporate writing  in art class to help students…  </vt:lpstr>
      <vt:lpstr>Class is in Session…</vt:lpstr>
      <vt:lpstr>Class is in Session…</vt:lpstr>
      <vt:lpstr>PowerPoint Presentation</vt:lpstr>
      <vt:lpstr>Class is in Session…</vt:lpstr>
      <vt:lpstr>Class is in Session…</vt:lpstr>
      <vt:lpstr>Teachers incorporate writing  In music class to help students </vt:lpstr>
      <vt:lpstr>Class is in Session…</vt:lpstr>
      <vt:lpstr>Class is in Session…</vt:lpstr>
      <vt:lpstr>Teachers incorporate writing  In science class to help students  </vt:lpstr>
      <vt:lpstr>Class is in Session…</vt:lpstr>
      <vt:lpstr>Class is in Session…</vt:lpstr>
      <vt:lpstr>Teachers incorporate writing  In social studies class to help students  </vt:lpstr>
      <vt:lpstr>Class is in Session…</vt:lpstr>
      <vt:lpstr>Class is in Session…</vt:lpstr>
      <vt:lpstr>Teachers incorporate writing  In Spanish class to help students  </vt:lpstr>
      <vt:lpstr>The Role of Writing in the Content Areas</vt:lpstr>
      <vt:lpstr>Lunch</vt:lpstr>
      <vt:lpstr>PowerPoint Presentation</vt:lpstr>
      <vt:lpstr>Writing Into the Lesson</vt:lpstr>
      <vt:lpstr>Another Quick-write</vt:lpstr>
      <vt:lpstr>PowerPoint Presentation</vt:lpstr>
      <vt:lpstr>             “And now I’m thinking…”</vt:lpstr>
      <vt:lpstr>PowerPoint Presentation</vt:lpstr>
      <vt:lpstr>Join the Conversation</vt:lpstr>
      <vt:lpstr>Another Layer</vt:lpstr>
      <vt:lpstr>What are you thinking now?</vt:lpstr>
      <vt:lpstr>What are we thinking?</vt:lpstr>
      <vt:lpstr>The Evolution of My Thinking</vt:lpstr>
      <vt:lpstr>Your Take-away</vt:lpstr>
      <vt:lpstr>Next Steps</vt:lpstr>
      <vt:lpstr>Exit Notes – the Plus/Delta board</vt:lpstr>
    </vt:vector>
  </TitlesOfParts>
  <Company>Missouri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Catherine English</dc:creator>
  <cp:lastModifiedBy>Catherine English</cp:lastModifiedBy>
  <cp:revision>12</cp:revision>
  <dcterms:created xsi:type="dcterms:W3CDTF">2014-03-16T21:49:09Z</dcterms:created>
  <dcterms:modified xsi:type="dcterms:W3CDTF">2014-03-18T19:45:59Z</dcterms:modified>
</cp:coreProperties>
</file>